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725" r:id="rId1"/>
  </p:sldMasterIdLst>
  <p:notesMasterIdLst>
    <p:notesMasterId r:id="rId13"/>
  </p:notesMasterIdLst>
  <p:sldIdLst>
    <p:sldId id="385" r:id="rId2"/>
    <p:sldId id="401" r:id="rId3"/>
    <p:sldId id="397" r:id="rId4"/>
    <p:sldId id="396" r:id="rId5"/>
    <p:sldId id="395" r:id="rId6"/>
    <p:sldId id="399" r:id="rId7"/>
    <p:sldId id="394" r:id="rId8"/>
    <p:sldId id="393" r:id="rId9"/>
    <p:sldId id="392" r:id="rId10"/>
    <p:sldId id="402" r:id="rId11"/>
    <p:sldId id="387" r:id="rId12"/>
  </p:sldIdLst>
  <p:sldSz cx="12192000" cy="6858000"/>
  <p:notesSz cx="6794500" cy="99314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Source Sans Pro" panose="020B0503030403020204" pitchFamily="34" charset="0"/>
      <p:regular r:id="rId18"/>
      <p:bold r:id="rId19"/>
      <p:italic r:id="rId20"/>
      <p:boldItalic r:id="rId21"/>
    </p:embeddedFont>
    <p:embeddedFont>
      <p:font typeface="Source Sans Pro Semibold" panose="020B0603030403020204" pitchFamily="34" charset="0"/>
      <p:bold r:id="rId22"/>
      <p:boldItalic r:id="rId23"/>
    </p:embeddedFont>
  </p:embeddedFont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55C"/>
    <a:srgbClr val="A6CF38"/>
    <a:srgbClr val="45005C"/>
    <a:srgbClr val="FF3D9C"/>
    <a:srgbClr val="262262"/>
    <a:srgbClr val="199CD9"/>
    <a:srgbClr val="456024"/>
    <a:srgbClr val="20305C"/>
    <a:srgbClr val="FEDD00"/>
    <a:srgbClr val="1C9C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>
    <p:restoredLeft sz="6010" autoAdjust="0"/>
    <p:restoredTop sz="86385" autoAdjust="0"/>
  </p:normalViewPr>
  <p:slideViewPr>
    <p:cSldViewPr snapToGrid="0">
      <p:cViewPr varScale="1">
        <p:scale>
          <a:sx n="98" d="100"/>
          <a:sy n="98" d="100"/>
        </p:scale>
        <p:origin x="414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48294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F51B1A-607C-4CFA-89EC-F8CC3C816118}" type="datetimeFigureOut">
              <a:rPr lang="sv-SE" smtClean="0"/>
              <a:t>2022-03-16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77BC01-6843-4605-B090-3EA872172D7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01692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 finns olika webbläsare till dator, surfplatta och mobiltelefon.</a:t>
            </a:r>
          </a:p>
          <a:p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Safari, Internet Explorer, Mozilla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Firefox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Google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Chrome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och Microsoft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Edge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är några exempel på webbläsare.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7BC01-6843-4605-B090-3EA872172D71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61418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Enter, eller retur, som knappen ibland kallas finns på tangentbordet.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7BC01-6843-4605-B090-3EA872172D71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950924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77BC01-6843-4605-B090-3EA872172D71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56114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Enter, eller retur, som knappen ibland kallas finns på tangentbordet.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7BC01-6843-4605-B090-3EA872172D71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30492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Scrolla betyder att du förflyttar dig på sidan uppåt eller neråt. Du förflyttar dig på sidan med hjälp av en rullningslist, piltangenterna på tangentbordet eller använder datormusens rullhjul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7BC01-6843-4605-B090-3EA872172D71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168882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 behöver använda din</a:t>
            </a:r>
            <a:r>
              <a:rPr lang="sv-SE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e-legitimation för att logga in på 1177, Vårdguidens e-tjänster.</a:t>
            </a:r>
          </a:p>
          <a:p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 1177 Vårdguidens e-tjänster kan du se din personliga vårdinformation och kontakta vården på ett säkert sätt. Du får också en möjlighet att vara delaktig i din egen vård. Du</a:t>
            </a:r>
            <a:r>
              <a:rPr lang="sv-SE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kan till exempel förnya recept, omboka eller avboka tider. </a:t>
            </a:r>
            <a:endParaRPr lang="sv-SE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7BC01-6843-4605-B090-3EA872172D71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6437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_grön">
    <p:bg>
      <p:bgPr>
        <a:solidFill>
          <a:srgbClr val="0055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>
            <a:extLst>
              <a:ext uri="{FF2B5EF4-FFF2-40B4-BE49-F238E27FC236}">
                <a16:creationId xmlns:a16="http://schemas.microsoft.com/office/drawing/2014/main" id="{A1742BB7-34A3-4595-9362-B59D8B0AA4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617" y="206979"/>
            <a:ext cx="2582530" cy="1110191"/>
          </a:xfrm>
          <a:prstGeom prst="rect">
            <a:avLst/>
          </a:prstGeom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13AFAC1C-44E0-4894-84F3-D0259B6A9BE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1978" y="1697572"/>
            <a:ext cx="8206597" cy="2059338"/>
          </a:xfrm>
        </p:spPr>
        <p:txBody>
          <a:bodyPr anchor="b">
            <a:noAutofit/>
          </a:bodyPr>
          <a:lstStyle>
            <a:lvl1pPr algn="l">
              <a:defRPr sz="7200" spc="-150" baseline="0">
                <a:solidFill>
                  <a:srgbClr val="A6CF38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Presentationens rubrik skrivs här</a:t>
            </a:r>
          </a:p>
        </p:txBody>
      </p:sp>
      <p:sp>
        <p:nvSpPr>
          <p:cNvPr id="8" name="Platshållare för text 8">
            <a:extLst>
              <a:ext uri="{FF2B5EF4-FFF2-40B4-BE49-F238E27FC236}">
                <a16:creationId xmlns:a16="http://schemas.microsoft.com/office/drawing/2014/main" id="{0F641A72-8DD5-4A24-88E9-4E68B956CB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4280" y="3974946"/>
            <a:ext cx="8182867" cy="320622"/>
          </a:xfrm>
        </p:spPr>
        <p:txBody>
          <a:bodyPr/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sv-SE" dirty="0"/>
              <a:t>Namn</a:t>
            </a:r>
          </a:p>
        </p:txBody>
      </p:sp>
      <p:sp>
        <p:nvSpPr>
          <p:cNvPr id="10" name="Platshållare för text 10">
            <a:extLst>
              <a:ext uri="{FF2B5EF4-FFF2-40B4-BE49-F238E27FC236}">
                <a16:creationId xmlns:a16="http://schemas.microsoft.com/office/drawing/2014/main" id="{B4C2D811-DBB8-4967-8307-4F04CC10BD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280" y="4329868"/>
            <a:ext cx="8182867" cy="352822"/>
          </a:xfrm>
        </p:spPr>
        <p:txBody>
          <a:bodyPr/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sv-SE" dirty="0"/>
              <a:t>Organisation/Förvaltning</a:t>
            </a:r>
          </a:p>
        </p:txBody>
      </p:sp>
      <p:sp>
        <p:nvSpPr>
          <p:cNvPr id="12" name="Platshållare för text 12">
            <a:extLst>
              <a:ext uri="{FF2B5EF4-FFF2-40B4-BE49-F238E27FC236}">
                <a16:creationId xmlns:a16="http://schemas.microsoft.com/office/drawing/2014/main" id="{44C03BEE-69FC-4395-A685-7FA5CE9C02D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4280" y="4720045"/>
            <a:ext cx="8182867" cy="367716"/>
          </a:xfrm>
        </p:spPr>
        <p:txBody>
          <a:bodyPr/>
          <a:lstStyle>
            <a:lvl1pPr marL="0" indent="0" algn="l">
              <a:buNone/>
              <a:defRPr lang="sv-SE" sz="1800" kern="1200" baseline="0" dirty="0" smtClean="0">
                <a:solidFill>
                  <a:schemeClr val="bg1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sv-SE" dirty="0"/>
              <a:t>Datum (Skrivs datum, månad, år, t ex 21 maj 2016</a:t>
            </a:r>
          </a:p>
        </p:txBody>
      </p:sp>
    </p:spTree>
    <p:extLst>
      <p:ext uri="{BB962C8B-B14F-4D97-AF65-F5344CB8AC3E}">
        <p14:creationId xmlns:p14="http://schemas.microsoft.com/office/powerpoint/2010/main" val="1580953940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995679"/>
            <a:ext cx="9371646" cy="1255857"/>
          </a:xfrm>
        </p:spPr>
        <p:txBody>
          <a:bodyPr anchor="b" anchorCtr="0">
            <a:normAutofit/>
          </a:bodyPr>
          <a:lstStyle>
            <a:lvl1pPr>
              <a:defRPr sz="400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838200" y="2309592"/>
            <a:ext cx="9371646" cy="3542250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2400">
                <a:latin typeface="Source Sans Pro" panose="020B0503030403020204" pitchFamily="34" charset="0"/>
              </a:defRPr>
            </a:lvl1pPr>
            <a:lvl2pPr>
              <a:spcAft>
                <a:spcPts val="600"/>
              </a:spcAft>
              <a:defRPr sz="2000">
                <a:latin typeface="Source Sans Pro" panose="020B0503030403020204" pitchFamily="34" charset="0"/>
              </a:defRPr>
            </a:lvl2pPr>
            <a:lvl3pPr>
              <a:spcAft>
                <a:spcPts val="600"/>
              </a:spcAft>
              <a:defRPr sz="1800">
                <a:latin typeface="Source Sans Pro" panose="020B0503030403020204" pitchFamily="34" charset="0"/>
              </a:defRPr>
            </a:lvl3pPr>
            <a:lvl4pPr>
              <a:spcAft>
                <a:spcPts val="600"/>
              </a:spcAft>
              <a:defRPr>
                <a:latin typeface="Source Sans Pro" panose="020B0503030403020204" pitchFamily="34" charset="0"/>
              </a:defRPr>
            </a:lvl4pPr>
            <a:lvl5pPr>
              <a:spcAft>
                <a:spcPts val="600"/>
              </a:spcAft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att skriva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160727" y="6356350"/>
            <a:ext cx="2743200" cy="365125"/>
          </a:xfrm>
        </p:spPr>
        <p:txBody>
          <a:bodyPr/>
          <a:lstStyle/>
          <a:p>
            <a:fld id="{D02B33C2-54EE-4A44-9B78-6F01870CE737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84AABD9-1448-4DFC-9F69-B2160AE14F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846" y="224833"/>
            <a:ext cx="1690305" cy="72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041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971791"/>
            <a:ext cx="9371646" cy="1279746"/>
          </a:xfrm>
        </p:spPr>
        <p:txBody>
          <a:bodyPr anchor="b" anchorCtr="0">
            <a:normAutofit/>
          </a:bodyPr>
          <a:lstStyle>
            <a:lvl1pPr>
              <a:defRPr sz="4000" spc="-150" baseline="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838200" y="2357120"/>
            <a:ext cx="4541874" cy="3494721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2400">
                <a:latin typeface="Source Sans Pro" panose="020B0503030403020204" pitchFamily="34" charset="0"/>
              </a:defRPr>
            </a:lvl1pPr>
            <a:lvl2pPr>
              <a:spcAft>
                <a:spcPts val="600"/>
              </a:spcAft>
              <a:defRPr sz="2000">
                <a:latin typeface="Source Sans Pro" panose="020B0503030403020204" pitchFamily="34" charset="0"/>
              </a:defRPr>
            </a:lvl2pPr>
            <a:lvl3pPr>
              <a:spcAft>
                <a:spcPts val="600"/>
              </a:spcAft>
              <a:defRPr sz="1800">
                <a:latin typeface="Source Sans Pro" panose="020B0503030403020204" pitchFamily="34" charset="0"/>
              </a:defRPr>
            </a:lvl3pPr>
            <a:lvl4pPr>
              <a:spcAft>
                <a:spcPts val="600"/>
              </a:spcAft>
              <a:defRPr>
                <a:latin typeface="Source Sans Pro" panose="020B0503030403020204" pitchFamily="34" charset="0"/>
              </a:defRPr>
            </a:lvl4pPr>
            <a:lvl5pPr>
              <a:spcAft>
                <a:spcPts val="600"/>
              </a:spcAft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160727" y="6356350"/>
            <a:ext cx="2743200" cy="365125"/>
          </a:xfrm>
        </p:spPr>
        <p:txBody>
          <a:bodyPr/>
          <a:lstStyle/>
          <a:p>
            <a:fld id="{D02B33C2-54EE-4A44-9B78-6F01870CE737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84AABD9-1448-4DFC-9F69-B2160AE14F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846" y="224833"/>
            <a:ext cx="1690305" cy="726637"/>
          </a:xfrm>
          <a:prstGeom prst="rect">
            <a:avLst/>
          </a:prstGeom>
        </p:spPr>
      </p:pic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7D5C7BD4-2145-4C07-8407-A2DF885128B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610311" y="2357120"/>
            <a:ext cx="4541874" cy="3494721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2400">
                <a:latin typeface="Source Sans Pro" panose="020B0503030403020204" pitchFamily="34" charset="0"/>
              </a:defRPr>
            </a:lvl1pPr>
            <a:lvl2pPr>
              <a:spcAft>
                <a:spcPts val="600"/>
              </a:spcAft>
              <a:defRPr sz="2000">
                <a:latin typeface="Source Sans Pro" panose="020B0503030403020204" pitchFamily="34" charset="0"/>
              </a:defRPr>
            </a:lvl2pPr>
            <a:lvl3pPr>
              <a:spcAft>
                <a:spcPts val="600"/>
              </a:spcAft>
              <a:defRPr sz="1800">
                <a:latin typeface="Source Sans Pro" panose="020B0503030403020204" pitchFamily="34" charset="0"/>
              </a:defRPr>
            </a:lvl3pPr>
            <a:lvl4pPr>
              <a:spcAft>
                <a:spcPts val="600"/>
              </a:spcAft>
              <a:defRPr>
                <a:latin typeface="Source Sans Pro" panose="020B0503030403020204" pitchFamily="34" charset="0"/>
              </a:defRPr>
            </a:lvl4pPr>
            <a:lvl5pPr>
              <a:spcAft>
                <a:spcPts val="600"/>
              </a:spcAft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410399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bild">
    <p:bg>
      <p:bgPr>
        <a:solidFill>
          <a:srgbClr val="0055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145858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2B33C2-54EE-4A44-9B78-6F01870CE737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6BDCDAAA-750D-42AA-98E5-8271C45780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311" y="206980"/>
            <a:ext cx="1731835" cy="744490"/>
          </a:xfrm>
          <a:prstGeom prst="rect">
            <a:avLst/>
          </a:prstGeom>
        </p:spPr>
      </p:pic>
      <p:sp>
        <p:nvSpPr>
          <p:cNvPr id="8" name="Rubrik 1">
            <a:extLst>
              <a:ext uri="{FF2B5EF4-FFF2-40B4-BE49-F238E27FC236}">
                <a16:creationId xmlns:a16="http://schemas.microsoft.com/office/drawing/2014/main" id="{2799875D-D8A9-4841-8D7E-A35C501517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1186" y="1122363"/>
            <a:ext cx="8206597" cy="2980080"/>
          </a:xfrm>
        </p:spPr>
        <p:txBody>
          <a:bodyPr anchor="b">
            <a:normAutofit/>
          </a:bodyPr>
          <a:lstStyle>
            <a:lvl1pPr algn="l">
              <a:defRPr sz="5400" spc="-150" baseline="0">
                <a:solidFill>
                  <a:srgbClr val="A6CF38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 för avsnittet</a:t>
            </a:r>
          </a:p>
        </p:txBody>
      </p:sp>
      <p:sp>
        <p:nvSpPr>
          <p:cNvPr id="9" name="Platshållare för text 7">
            <a:extLst>
              <a:ext uri="{FF2B5EF4-FFF2-40B4-BE49-F238E27FC236}">
                <a16:creationId xmlns:a16="http://schemas.microsoft.com/office/drawing/2014/main" id="{0776DC2C-AFFD-4118-AF33-ABB7FB720F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3488" y="4102100"/>
            <a:ext cx="8207375" cy="166687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4023493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ående bild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638CB14-7B33-4E9A-ACFD-F32595E4C1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58615" y="0"/>
            <a:ext cx="4080998" cy="6858000"/>
          </a:xfrm>
        </p:spPr>
        <p:txBody>
          <a:bodyPr/>
          <a:lstStyle/>
          <a:p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1195709"/>
            <a:ext cx="6529039" cy="1380947"/>
          </a:xfrm>
        </p:spPr>
        <p:txBody>
          <a:bodyPr anchor="b" anchorCtr="0">
            <a:normAutofit/>
          </a:bodyPr>
          <a:lstStyle>
            <a:lvl1pPr>
              <a:defRPr sz="4000" spc="-150" baseline="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634712"/>
            <a:ext cx="6529039" cy="3542250"/>
          </a:xfrm>
        </p:spPr>
        <p:txBody>
          <a:bodyPr/>
          <a:lstStyle>
            <a:lvl1pPr marL="0" indent="0">
              <a:buNone/>
              <a:defRPr sz="2400">
                <a:latin typeface="Source Sans Pro" panose="020B0503030403020204" pitchFamily="34" charset="0"/>
              </a:defRPr>
            </a:lvl1pPr>
            <a:lvl2pPr>
              <a:defRPr sz="2000">
                <a:latin typeface="Source Sans Pro" panose="020B0503030403020204" pitchFamily="34" charset="0"/>
              </a:defRPr>
            </a:lvl2pPr>
            <a:lvl3pPr>
              <a:defRPr sz="1800">
                <a:latin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7B7A8CB7-9EA9-405B-9ECF-57257BC613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69" y="212679"/>
            <a:ext cx="1273361" cy="54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705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gande bild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638CB14-7B33-4E9A-ACFD-F32595E4C1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99823" y="0"/>
            <a:ext cx="7084393" cy="4723492"/>
          </a:xfrm>
        </p:spPr>
        <p:txBody>
          <a:bodyPr/>
          <a:lstStyle/>
          <a:p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1128911"/>
            <a:ext cx="3827745" cy="1433232"/>
          </a:xfrm>
        </p:spPr>
        <p:txBody>
          <a:bodyPr anchor="b" anchorCtr="0">
            <a:normAutofit/>
          </a:bodyPr>
          <a:lstStyle>
            <a:lvl1pPr>
              <a:defRPr sz="4000" spc="-150" baseline="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634712"/>
            <a:ext cx="3827745" cy="3542250"/>
          </a:xfrm>
        </p:spPr>
        <p:txBody>
          <a:bodyPr/>
          <a:lstStyle>
            <a:lvl1pPr marL="0" indent="0">
              <a:buNone/>
              <a:defRPr sz="2000">
                <a:latin typeface="Source Sans Pro" panose="020B0503030403020204" pitchFamily="34" charset="0"/>
              </a:defRPr>
            </a:lvl1pPr>
            <a:lvl2pPr>
              <a:defRPr sz="1800">
                <a:latin typeface="Source Sans Pro" panose="020B0503030403020204" pitchFamily="34" charset="0"/>
              </a:defRPr>
            </a:lvl2pPr>
            <a:lvl3pPr>
              <a:defRPr sz="1600">
                <a:latin typeface="Source Sans Pro" panose="020B0503030403020204" pitchFamily="34" charset="0"/>
              </a:defRPr>
            </a:lvl3pPr>
            <a:lvl4pPr>
              <a:defRPr sz="1600">
                <a:latin typeface="Source Sans Pro" panose="020B0503030403020204" pitchFamily="34" charset="0"/>
              </a:defRPr>
            </a:lvl4pPr>
            <a:lvl5pPr>
              <a:defRPr sz="1600"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F76741C6-43D3-4ADE-B7A9-DC22F67F18B0}"/>
              </a:ext>
            </a:extLst>
          </p:cNvPr>
          <p:cNvSpPr/>
          <p:nvPr userDrawn="1"/>
        </p:nvSpPr>
        <p:spPr>
          <a:xfrm>
            <a:off x="5099823" y="4723492"/>
            <a:ext cx="7084394" cy="2134508"/>
          </a:xfrm>
          <a:prstGeom prst="rect">
            <a:avLst/>
          </a:prstGeom>
          <a:solidFill>
            <a:srgbClr val="005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7099BE6B-7AFC-4461-ACF5-D64108E586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69" y="212679"/>
            <a:ext cx="1273361" cy="54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378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638CB14-7B33-4E9A-ACFD-F32595E4C1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79944" y="0"/>
            <a:ext cx="10512058" cy="6858000"/>
          </a:xfrm>
        </p:spPr>
        <p:txBody>
          <a:bodyPr/>
          <a:lstStyle/>
          <a:p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F76741C6-43D3-4ADE-B7A9-DC22F67F18B0}"/>
              </a:ext>
            </a:extLst>
          </p:cNvPr>
          <p:cNvSpPr/>
          <p:nvPr userDrawn="1"/>
        </p:nvSpPr>
        <p:spPr>
          <a:xfrm>
            <a:off x="1" y="0"/>
            <a:ext cx="1679944" cy="6858000"/>
          </a:xfrm>
          <a:prstGeom prst="rect">
            <a:avLst/>
          </a:prstGeom>
          <a:solidFill>
            <a:srgbClr val="005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17E15A73-46D0-4D7F-8112-A8693DEF85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6" y="188235"/>
            <a:ext cx="1340760" cy="57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79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224833"/>
            <a:ext cx="7774172" cy="717553"/>
          </a:xfrm>
        </p:spPr>
        <p:txBody>
          <a:bodyPr anchor="b" anchorCtr="0">
            <a:normAutofit/>
          </a:bodyPr>
          <a:lstStyle>
            <a:lvl1pPr>
              <a:defRPr sz="3200" spc="-150" baseline="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251D4C7A-8179-41C9-8075-7E07771269D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200" y="951470"/>
            <a:ext cx="9167037" cy="526857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2405207A-686B-4280-A519-BF69BE0D48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846" y="224833"/>
            <a:ext cx="1690305" cy="72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533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vslutsbild">
    <p:bg>
      <p:bgPr>
        <a:solidFill>
          <a:srgbClr val="0055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05B88CC4-EE60-49E6-9BAA-C69AF81606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253" y="2683688"/>
            <a:ext cx="3467493" cy="149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671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1140108"/>
            <a:ext cx="9371646" cy="11215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2306319"/>
            <a:ext cx="9371646" cy="38706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B33C2-54EE-4A44-9B78-6F01870CE73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18790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878" r:id="rId2"/>
    <p:sldLayoutId id="2147483704" r:id="rId3"/>
    <p:sldLayoutId id="2147483659" r:id="rId4"/>
    <p:sldLayoutId id="2147483714" r:id="rId5"/>
    <p:sldLayoutId id="2147483718" r:id="rId6"/>
    <p:sldLayoutId id="2147483722" r:id="rId7"/>
    <p:sldLayoutId id="2147483724" r:id="rId8"/>
    <p:sldLayoutId id="2147483874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3"/>
          </a:solidFill>
          <a:latin typeface="Source Sans Pro Semibold" panose="020B06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ts.se/digitaldelaktighet" TargetMode="External"/><Relationship Id="rId2" Type="http://schemas.openxmlformats.org/officeDocument/2006/relationships/hyperlink" Target="http://funkit.uppsala.se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05BE707-A281-4675-A470-77ACDB7DDB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Vårdguiden - 1177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D95EF37-952E-40D1-BD39-43AF69DBEE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/>
              <a:t>Funk-IT Lyftet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8DF43F82-810F-44FD-80C4-4428F274AF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5708" y="4776134"/>
            <a:ext cx="8182867" cy="320622"/>
          </a:xfrm>
        </p:spPr>
        <p:txBody>
          <a:bodyPr/>
          <a:lstStyle/>
          <a:p>
            <a:r>
              <a:rPr lang="sv-SE" dirty="0"/>
              <a:t>23 juni 2021</a:t>
            </a:r>
          </a:p>
        </p:txBody>
      </p:sp>
    </p:spTree>
    <p:extLst>
      <p:ext uri="{BB962C8B-B14F-4D97-AF65-F5344CB8AC3E}">
        <p14:creationId xmlns:p14="http://schemas.microsoft.com/office/powerpoint/2010/main" val="1957311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10</a:t>
            </a:fld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Funk-IT Lyftet är ett samarbete mellan: 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885524"/>
            <a:ext cx="5552769" cy="2438546"/>
          </a:xfrm>
        </p:spPr>
        <p:txBody>
          <a:bodyPr/>
          <a:lstStyle/>
          <a:p>
            <a:r>
              <a:rPr lang="sv-SE" dirty="0"/>
              <a:t>Post- och Telestyrelsen</a:t>
            </a:r>
          </a:p>
          <a:p>
            <a:r>
              <a:rPr lang="sv-SE" dirty="0"/>
              <a:t>Uppsala kommun, Omsorgsförvaltningen, Socialpsykiatrin och Arbete och bostad</a:t>
            </a:r>
          </a:p>
          <a:p>
            <a:r>
              <a:rPr lang="sv-SE" dirty="0"/>
              <a:t>TIF- Träffpunkternas intresseförening</a:t>
            </a:r>
          </a:p>
          <a:p>
            <a:r>
              <a:rPr lang="sv-SE" dirty="0"/>
              <a:t>Brukarrådet- Arbete och bostad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0514A89E-7ADB-4C2F-8A0C-634BDB2DCEFE}"/>
              </a:ext>
            </a:extLst>
          </p:cNvPr>
          <p:cNvSpPr txBox="1">
            <a:spLocks/>
          </p:cNvSpPr>
          <p:nvPr/>
        </p:nvSpPr>
        <p:spPr>
          <a:xfrm>
            <a:off x="838199" y="5663909"/>
            <a:ext cx="5320211" cy="6924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>
                <a:hlinkClick r:id="rId2"/>
              </a:rPr>
              <a:t>Funk-IT lyftets hemsida</a:t>
            </a:r>
            <a:endParaRPr lang="sv-SE" dirty="0"/>
          </a:p>
        </p:txBody>
      </p:sp>
      <p:pic>
        <p:nvPicPr>
          <p:cNvPr id="7" name="Platshållare för innehåll 6" descr="Stöds och finansieras av PTS arbete med digital delaktighet.">
            <a:hlinkClick r:id="rId3"/>
          </p:cNvPr>
          <p:cNvPicPr>
            <a:picLocks noGrp="1" noChangeAspect="1"/>
          </p:cNvPicPr>
          <p:nvPr>
            <p:ph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191" y="2357754"/>
            <a:ext cx="3494087" cy="3494087"/>
          </a:xfrm>
        </p:spPr>
      </p:pic>
    </p:spTree>
    <p:extLst>
      <p:ext uri="{BB962C8B-B14F-4D97-AF65-F5344CB8AC3E}">
        <p14:creationId xmlns:p14="http://schemas.microsoft.com/office/powerpoint/2010/main" val="103161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5"/>
    </mc:Choice>
    <mc:Fallback xmlns="">
      <p:transition spd="slow" advTm="735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1179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088FC0A-986A-439C-B88F-3CB5A5D94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2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5BBD9C5-EDC8-4570-81CC-E140BA780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3924002" cy="1279746"/>
          </a:xfrm>
        </p:spPr>
        <p:txBody>
          <a:bodyPr/>
          <a:lstStyle/>
          <a:p>
            <a:r>
              <a:rPr lang="sv-SE" sz="4000" kern="1200" spc="-150" baseline="0" dirty="0">
                <a:solidFill>
                  <a:srgbClr val="008A01"/>
                </a:solidFill>
                <a:effectLst/>
                <a:latin typeface="Source Sans Pro Semibold" panose="020B0603030403020204" pitchFamily="34" charset="0"/>
                <a:ea typeface="+mj-ea"/>
                <a:cs typeface="+mj-cs"/>
              </a:rPr>
              <a:t>Öppna </a:t>
            </a:r>
            <a:br>
              <a:rPr lang="sv-SE" sz="4000" kern="1200" spc="-150" baseline="0" dirty="0">
                <a:solidFill>
                  <a:srgbClr val="008A01"/>
                </a:solidFill>
                <a:effectLst/>
                <a:latin typeface="Source Sans Pro Semibold" panose="020B0603030403020204" pitchFamily="34" charset="0"/>
                <a:ea typeface="+mj-ea"/>
                <a:cs typeface="+mj-cs"/>
              </a:rPr>
            </a:br>
            <a:r>
              <a:rPr lang="sv-SE" sz="4000" kern="1200" spc="-150" baseline="0" dirty="0">
                <a:solidFill>
                  <a:srgbClr val="008A01"/>
                </a:solidFill>
                <a:effectLst/>
                <a:latin typeface="Source Sans Pro Semibold" panose="020B0603030403020204" pitchFamily="34" charset="0"/>
                <a:ea typeface="+mj-ea"/>
                <a:cs typeface="+mj-cs"/>
              </a:rPr>
              <a:t>webbläsaren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8313A5E-3B22-4632-BC7A-12CC28E11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44524"/>
            <a:ext cx="3924002" cy="3207317"/>
          </a:xfrm>
        </p:spPr>
        <p:txBody>
          <a:bodyPr/>
          <a:lstStyle/>
          <a:p>
            <a:r>
              <a:rPr lang="sv-SE" dirty="0"/>
              <a:t>Tryck på webbläsaren för att komma ut på internet.</a:t>
            </a:r>
          </a:p>
        </p:txBody>
      </p:sp>
      <p:pic>
        <p:nvPicPr>
          <p:cNvPr id="8" name="Platshållare för innehåll 7" descr="Längst ner visas olika webbläsare."/>
          <p:cNvPicPr>
            <a:picLocks noGrp="1" noChangeAspect="1"/>
          </p:cNvPicPr>
          <p:nvPr>
            <p:ph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214" y="1500502"/>
            <a:ext cx="6553303" cy="4580593"/>
          </a:xfrm>
        </p:spPr>
      </p:pic>
      <p:cxnSp>
        <p:nvCxnSpPr>
          <p:cNvPr id="6" name="Rak pilkoppling 5">
            <a:extLst>
              <a:ext uri="{FF2B5EF4-FFF2-40B4-BE49-F238E27FC236}">
                <a16:creationId xmlns:a16="http://schemas.microsoft.com/office/drawing/2014/main" id="{0BA978DA-0614-4B69-B58E-F2E9DC24F6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762202" y="4630987"/>
            <a:ext cx="2880159" cy="1115810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9726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088FC0A-986A-439C-B88F-3CB5A5D94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3</a:t>
            </a:fld>
            <a:endParaRPr lang="sv-SE" dirty="0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9CF397EA-0EB4-4C73-AA97-811F6B988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5679"/>
            <a:ext cx="3869992" cy="764611"/>
          </a:xfrm>
        </p:spPr>
        <p:txBody>
          <a:bodyPr/>
          <a:lstStyle/>
          <a:p>
            <a:r>
              <a:rPr lang="sv-SE" dirty="0"/>
              <a:t>Adressfältet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8313A5E-3B22-4632-BC7A-12CC28E11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9592"/>
            <a:ext cx="3869992" cy="3542250"/>
          </a:xfrm>
        </p:spPr>
        <p:txBody>
          <a:bodyPr/>
          <a:lstStyle/>
          <a:p>
            <a:r>
              <a:rPr lang="sv-SE" dirty="0"/>
              <a:t>Skriv 1177.se i adressfältet, </a:t>
            </a:r>
            <a:br>
              <a:rPr lang="sv-SE" dirty="0"/>
            </a:br>
            <a:r>
              <a:rPr lang="sv-SE" dirty="0"/>
              <a:t>tryck </a:t>
            </a:r>
            <a:r>
              <a:rPr lang="sv-SE" b="1" dirty="0"/>
              <a:t>Enter</a:t>
            </a:r>
            <a:r>
              <a:rPr lang="sv-SE" dirty="0"/>
              <a:t>.</a:t>
            </a:r>
          </a:p>
        </p:txBody>
      </p:sp>
      <p:pic>
        <p:nvPicPr>
          <p:cNvPr id="2" name="Bildobjekt 1" descr="Adressfältet finns längst upp på sidan.">
            <a:extLst>
              <a:ext uri="{FF2B5EF4-FFF2-40B4-BE49-F238E27FC236}">
                <a16:creationId xmlns:a16="http://schemas.microsoft.com/office/drawing/2014/main" id="{FE112991-F0FF-4D01-952A-56ECD9714E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8192" y="1300774"/>
            <a:ext cx="6346089" cy="4694998"/>
          </a:xfrm>
          <a:prstGeom prst="rect">
            <a:avLst/>
          </a:prstGeom>
        </p:spPr>
      </p:pic>
      <p:cxnSp>
        <p:nvCxnSpPr>
          <p:cNvPr id="6" name="Rak pilkoppling 5">
            <a:extLst>
              <a:ext uri="{FF2B5EF4-FFF2-40B4-BE49-F238E27FC236}">
                <a16:creationId xmlns:a16="http://schemas.microsoft.com/office/drawing/2014/main" id="{9D40E639-9033-409E-9DAA-E600D939BB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4572000" y="1904220"/>
            <a:ext cx="1437992" cy="603590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8159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088FC0A-986A-439C-B88F-3CB5A5D94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4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B257F12-889C-46F1-9FDB-932C321BC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5679"/>
            <a:ext cx="3407875" cy="706375"/>
          </a:xfrm>
        </p:spPr>
        <p:txBody>
          <a:bodyPr/>
          <a:lstStyle/>
          <a:p>
            <a:r>
              <a:rPr lang="sv-SE" dirty="0"/>
              <a:t>Region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8313A5E-3B22-4632-BC7A-12CC28E11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9592"/>
            <a:ext cx="3407875" cy="3542250"/>
          </a:xfrm>
        </p:spPr>
        <p:txBody>
          <a:bodyPr/>
          <a:lstStyle/>
          <a:p>
            <a:r>
              <a:rPr lang="sv-SE" dirty="0"/>
              <a:t>Välj den region du vill till, </a:t>
            </a:r>
            <a:br>
              <a:rPr lang="sv-SE" dirty="0"/>
            </a:br>
            <a:r>
              <a:rPr lang="sv-SE" dirty="0"/>
              <a:t>exempelvis </a:t>
            </a:r>
            <a:r>
              <a:rPr lang="sv-SE" b="1" dirty="0"/>
              <a:t>Uppsala län</a:t>
            </a:r>
            <a:r>
              <a:rPr lang="sv-SE" dirty="0"/>
              <a:t>.</a:t>
            </a:r>
          </a:p>
        </p:txBody>
      </p:sp>
      <p:pic>
        <p:nvPicPr>
          <p:cNvPr id="5" name="Platshållare för innehåll 5" descr="Samtliga 21 regioner listas i bokstavsordning uppifrån och ner i tre spalter. Uppsala län finns längst ner i mitten spalten.">
            <a:extLst>
              <a:ext uri="{FF2B5EF4-FFF2-40B4-BE49-F238E27FC236}">
                <a16:creationId xmlns:a16="http://schemas.microsoft.com/office/drawing/2014/main" id="{21219A04-7C40-4A62-8FCE-14D31D9FD0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803" y="1828803"/>
            <a:ext cx="7434976" cy="4149788"/>
          </a:xfrm>
          <a:prstGeom prst="rect">
            <a:avLst/>
          </a:prstGeom>
        </p:spPr>
      </p:pic>
      <p:cxnSp>
        <p:nvCxnSpPr>
          <p:cNvPr id="6" name="Rak pilkoppling 5">
            <a:extLst>
              <a:ext uri="{FF2B5EF4-FFF2-40B4-BE49-F238E27FC236}">
                <a16:creationId xmlns:a16="http://schemas.microsoft.com/office/drawing/2014/main" id="{F24DBE05-AC45-4002-9877-3595FF0D8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829615" y="3739082"/>
            <a:ext cx="2860896" cy="826705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0592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088FC0A-986A-439C-B88F-3CB5A5D94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5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83EB45C-BD39-4357-B90D-C8BA7A62A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5680"/>
            <a:ext cx="3742854" cy="691792"/>
          </a:xfrm>
        </p:spPr>
        <p:txBody>
          <a:bodyPr>
            <a:normAutofit/>
          </a:bodyPr>
          <a:lstStyle/>
          <a:p>
            <a:r>
              <a:rPr lang="sv-SE" dirty="0"/>
              <a:t>Startsidan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8313A5E-3B22-4632-BC7A-12CC28E11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9592"/>
            <a:ext cx="3742854" cy="3542250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sv-SE" dirty="0"/>
              <a:t>Här är hemsidan för 1177.</a:t>
            </a:r>
          </a:p>
          <a:p>
            <a:r>
              <a:rPr lang="sv-SE" dirty="0"/>
              <a:t>Du kan välja olika ämnen i rubrikraden.</a:t>
            </a:r>
          </a:p>
        </p:txBody>
      </p:sp>
      <p:pic>
        <p:nvPicPr>
          <p:cNvPr id="5" name="Platshållare för innehåll 5" descr="Ämnena från vänster till höger, liv och hälsa, barn och gravid, olyckor och skador, sjukdomar och besvär, behandling och hjälpmedel, så fungerar vården.">
            <a:extLst>
              <a:ext uri="{FF2B5EF4-FFF2-40B4-BE49-F238E27FC236}">
                <a16:creationId xmlns:a16="http://schemas.microsoft.com/office/drawing/2014/main" id="{755FF360-D2A4-4061-BFD0-6C70A6B41B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054" y="1823274"/>
            <a:ext cx="7106970" cy="4164370"/>
          </a:xfrm>
          <a:prstGeom prst="rect">
            <a:avLst/>
          </a:prstGeom>
        </p:spPr>
      </p:pic>
      <p:cxnSp>
        <p:nvCxnSpPr>
          <p:cNvPr id="6" name="Rak pilkoppling 5">
            <a:extLst>
              <a:ext uri="{FF2B5EF4-FFF2-40B4-BE49-F238E27FC236}">
                <a16:creationId xmlns:a16="http://schemas.microsoft.com/office/drawing/2014/main" id="{0708C00E-BBCA-4A39-BF64-3E85DA1616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3808904" y="3262257"/>
            <a:ext cx="976081" cy="564261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3362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088FC0A-986A-439C-B88F-3CB5A5D94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6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68070ED-6FC3-4D5B-8F6C-F11D90F4A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5679"/>
            <a:ext cx="3742854" cy="827595"/>
          </a:xfrm>
        </p:spPr>
        <p:txBody>
          <a:bodyPr/>
          <a:lstStyle/>
          <a:p>
            <a:r>
              <a:rPr lang="sv-SE" dirty="0"/>
              <a:t>Sök steg 1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8313A5E-3B22-4632-BC7A-12CC28E11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9592"/>
            <a:ext cx="3597998" cy="3542250"/>
          </a:xfrm>
        </p:spPr>
        <p:txBody>
          <a:bodyPr/>
          <a:lstStyle/>
          <a:p>
            <a:r>
              <a:rPr lang="sv-SE" dirty="0"/>
              <a:t>Du kan också söka på valfritt ämne genom att trycka på </a:t>
            </a:r>
            <a:r>
              <a:rPr lang="sv-SE" b="1" dirty="0"/>
              <a:t>Sök</a:t>
            </a:r>
            <a:r>
              <a:rPr lang="sv-SE" dirty="0"/>
              <a:t>.</a:t>
            </a:r>
          </a:p>
        </p:txBody>
      </p:sp>
      <p:pic>
        <p:nvPicPr>
          <p:cNvPr id="7" name="Platshållare för innehåll 5" descr="Sök finns längst upp till höger. Symbolen är ett förstoringsglas.">
            <a:extLst>
              <a:ext uri="{FF2B5EF4-FFF2-40B4-BE49-F238E27FC236}">
                <a16:creationId xmlns:a16="http://schemas.microsoft.com/office/drawing/2014/main" id="{2475C492-A46B-4B80-A2C9-35CAF26182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054" y="1823274"/>
            <a:ext cx="7106970" cy="4164370"/>
          </a:xfrm>
          <a:prstGeom prst="rect">
            <a:avLst/>
          </a:prstGeom>
        </p:spPr>
      </p:pic>
      <p:cxnSp>
        <p:nvCxnSpPr>
          <p:cNvPr id="6" name="Rak pilkoppling 5">
            <a:extLst>
              <a:ext uri="{FF2B5EF4-FFF2-40B4-BE49-F238E27FC236}">
                <a16:creationId xmlns:a16="http://schemas.microsoft.com/office/drawing/2014/main" id="{0708C00E-BBCA-4A39-BF64-3E85DA1616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687208" y="1352494"/>
            <a:ext cx="1536626" cy="1104289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4569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088FC0A-986A-439C-B88F-3CB5A5D94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7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0B55331-68B8-49D3-B349-12B5C171F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5680"/>
            <a:ext cx="3817776" cy="793650"/>
          </a:xfrm>
        </p:spPr>
        <p:txBody>
          <a:bodyPr/>
          <a:lstStyle/>
          <a:p>
            <a:r>
              <a:rPr lang="sv-SE" dirty="0"/>
              <a:t>Sök steg 2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8313A5E-3B22-4632-BC7A-12CC28E11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9592"/>
            <a:ext cx="3817776" cy="3542250"/>
          </a:xfrm>
        </p:spPr>
        <p:txBody>
          <a:bodyPr/>
          <a:lstStyle/>
          <a:p>
            <a:r>
              <a:rPr lang="sv-SE" dirty="0"/>
              <a:t>Om du exempelvis vill läsa om magsjuka. </a:t>
            </a:r>
          </a:p>
          <a:p>
            <a:r>
              <a:rPr lang="sv-SE" dirty="0"/>
              <a:t>Skriv in magsjuka i sökfältet, </a:t>
            </a:r>
            <a:br>
              <a:rPr lang="sv-SE" dirty="0"/>
            </a:br>
            <a:r>
              <a:rPr lang="sv-SE" dirty="0"/>
              <a:t>tryck </a:t>
            </a:r>
            <a:r>
              <a:rPr lang="sv-SE" b="1" dirty="0"/>
              <a:t>Enter</a:t>
            </a:r>
            <a:r>
              <a:rPr lang="sv-SE" dirty="0"/>
              <a:t>.</a:t>
            </a:r>
          </a:p>
        </p:txBody>
      </p:sp>
      <p:pic>
        <p:nvPicPr>
          <p:cNvPr id="5" name="Platshållare för innehåll 5" descr="Sökfältet finns längst upp i ett grått fält.">
            <a:extLst>
              <a:ext uri="{FF2B5EF4-FFF2-40B4-BE49-F238E27FC236}">
                <a16:creationId xmlns:a16="http://schemas.microsoft.com/office/drawing/2014/main" id="{C963FD18-5793-47C3-BA36-5F3B5A1E5DDE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976" y="1878045"/>
            <a:ext cx="7106400" cy="4165200"/>
          </a:xfrm>
          <a:prstGeom prst="rect">
            <a:avLst/>
          </a:prstGeom>
        </p:spPr>
      </p:pic>
      <p:cxnSp>
        <p:nvCxnSpPr>
          <p:cNvPr id="6" name="Rak pilkoppling 5">
            <a:extLst>
              <a:ext uri="{FF2B5EF4-FFF2-40B4-BE49-F238E27FC236}">
                <a16:creationId xmlns:a16="http://schemas.microsoft.com/office/drawing/2014/main" id="{587C60F7-FBF7-4C97-8AD8-97B08C263C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017818" y="2073293"/>
            <a:ext cx="940319" cy="472598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9945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088FC0A-986A-439C-B88F-3CB5A5D94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8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CFAB2F45-0957-4967-8CF2-77C11003B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5680"/>
            <a:ext cx="4297218" cy="787072"/>
          </a:xfrm>
        </p:spPr>
        <p:txBody>
          <a:bodyPr/>
          <a:lstStyle/>
          <a:p>
            <a:r>
              <a:rPr lang="sv-SE" dirty="0"/>
              <a:t>Sök</a:t>
            </a:r>
            <a:r>
              <a:rPr lang="sv-SE" baseline="0" dirty="0"/>
              <a:t> steg 3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8313A5E-3B22-4632-BC7A-12CC28E11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9592"/>
            <a:ext cx="4297218" cy="3542250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sv-SE" dirty="0"/>
              <a:t>Scrolla ner på skärmen för att se resultatet av din sökning.</a:t>
            </a:r>
          </a:p>
          <a:p>
            <a:r>
              <a:rPr lang="sv-SE" dirty="0"/>
              <a:t>Välj det du vill läsa mer om och tryck på texten med blå färg för att komma vidare.</a:t>
            </a:r>
          </a:p>
        </p:txBody>
      </p:sp>
      <p:pic>
        <p:nvPicPr>
          <p:cNvPr id="5" name="Platshållare för innehåll 5" descr="Lista med sökresultat syns.">
            <a:extLst>
              <a:ext uri="{FF2B5EF4-FFF2-40B4-BE49-F238E27FC236}">
                <a16:creationId xmlns:a16="http://schemas.microsoft.com/office/drawing/2014/main" id="{36300D39-34B8-4DEE-A76C-9B3A90536B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418" y="1708728"/>
            <a:ext cx="6561332" cy="4420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787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088FC0A-986A-439C-B88F-3CB5A5D94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9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2007BB4-45E5-40F0-A123-9AD44CFC4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5679"/>
            <a:ext cx="3650669" cy="827595"/>
          </a:xfrm>
        </p:spPr>
        <p:txBody>
          <a:bodyPr/>
          <a:lstStyle/>
          <a:p>
            <a:r>
              <a:rPr lang="sv-SE" dirty="0"/>
              <a:t>Logga</a:t>
            </a:r>
            <a:r>
              <a:rPr lang="sv-SE" baseline="0" dirty="0"/>
              <a:t> in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8313A5E-3B22-4632-BC7A-12CC28E11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9592"/>
            <a:ext cx="3650673" cy="3542250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sv-SE" dirty="0"/>
              <a:t>Logga in för att läsa om det som berör dig privat.</a:t>
            </a:r>
          </a:p>
          <a:p>
            <a:r>
              <a:rPr lang="sv-SE" dirty="0"/>
              <a:t>Du behöver använda din</a:t>
            </a:r>
            <a:r>
              <a:rPr lang="sv-SE" baseline="0" dirty="0"/>
              <a:t> </a:t>
            </a:r>
            <a:br>
              <a:rPr lang="sv-SE" baseline="0" dirty="0"/>
            </a:br>
            <a:r>
              <a:rPr lang="sv-SE" dirty="0"/>
              <a:t>e-legitimation för att logga in.</a:t>
            </a:r>
          </a:p>
        </p:txBody>
      </p:sp>
      <p:pic>
        <p:nvPicPr>
          <p:cNvPr id="7" name="Platshållare för innehåll 5" descr="Logga in finns uppe till höger som fjärde symbol från höger.">
            <a:extLst>
              <a:ext uri="{FF2B5EF4-FFF2-40B4-BE49-F238E27FC236}">
                <a16:creationId xmlns:a16="http://schemas.microsoft.com/office/drawing/2014/main" id="{85C3E905-CF82-48A0-815B-5F16093199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054" y="1823274"/>
            <a:ext cx="7106970" cy="4164370"/>
          </a:xfrm>
          <a:prstGeom prst="rect">
            <a:avLst/>
          </a:prstGeom>
        </p:spPr>
      </p:pic>
      <p:cxnSp>
        <p:nvCxnSpPr>
          <p:cNvPr id="6" name="Rak pilkoppling 5">
            <a:extLst>
              <a:ext uri="{FF2B5EF4-FFF2-40B4-BE49-F238E27FC236}">
                <a16:creationId xmlns:a16="http://schemas.microsoft.com/office/drawing/2014/main" id="{D1D26B07-B30E-4914-B795-8A67164B88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844218" y="1347989"/>
            <a:ext cx="0" cy="961603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496578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Uppsala">
  <a:themeElements>
    <a:clrScheme name="Uppsala kommun_Office_färger">
      <a:dk1>
        <a:sysClr val="windowText" lastClr="000000"/>
      </a:dk1>
      <a:lt1>
        <a:sysClr val="window" lastClr="FFFFFF"/>
      </a:lt1>
      <a:dk2>
        <a:srgbClr val="44546A"/>
      </a:dk2>
      <a:lt2>
        <a:srgbClr val="FEDD00"/>
      </a:lt2>
      <a:accent1>
        <a:srgbClr val="252E6F"/>
      </a:accent1>
      <a:accent2>
        <a:srgbClr val="1C9CD9"/>
      </a:accent2>
      <a:accent3>
        <a:srgbClr val="008A01"/>
      </a:accent3>
      <a:accent4>
        <a:srgbClr val="A6CF38"/>
      </a:accent4>
      <a:accent5>
        <a:srgbClr val="841072"/>
      </a:accent5>
      <a:accent6>
        <a:srgbClr val="FF3D9C"/>
      </a:accent6>
      <a:hlink>
        <a:srgbClr val="0563C1"/>
      </a:hlink>
      <a:folHlink>
        <a:srgbClr val="954F72"/>
      </a:folHlink>
    </a:clrScheme>
    <a:fontScheme name="Uppsala">
      <a:majorFont>
        <a:latin typeface="Source Sans Pro SemiBold"/>
        <a:ea typeface=""/>
        <a:cs typeface=""/>
      </a:majorFont>
      <a:minorFont>
        <a:latin typeface="Source Sans Pro"/>
        <a:ea typeface="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ppsala_mall_2019_blå_test" id="{20006E43-AE3B-48BD-8908-4EDAA3AA6467}" vid="{DF88D2F6-53D6-4C55-9642-7639FA4886E1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7651</TotalTime>
  <Words>355</Words>
  <Application>Microsoft Office PowerPoint</Application>
  <PresentationFormat>Bredbild</PresentationFormat>
  <Paragraphs>51</Paragraphs>
  <Slides>11</Slides>
  <Notes>6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11</vt:i4>
      </vt:variant>
    </vt:vector>
  </HeadingPairs>
  <TitlesOfParts>
    <vt:vector size="16" baseType="lpstr">
      <vt:lpstr>Source Sans Pro Semibold</vt:lpstr>
      <vt:lpstr>Calibri</vt:lpstr>
      <vt:lpstr>Arial</vt:lpstr>
      <vt:lpstr>Source Sans Pro</vt:lpstr>
      <vt:lpstr>Tema Uppsala</vt:lpstr>
      <vt:lpstr>Vårdguiden - 1177</vt:lpstr>
      <vt:lpstr>Öppna  webbläsaren</vt:lpstr>
      <vt:lpstr>Adressfältet</vt:lpstr>
      <vt:lpstr>Region</vt:lpstr>
      <vt:lpstr>Startsidan</vt:lpstr>
      <vt:lpstr>Sök steg 1</vt:lpstr>
      <vt:lpstr>Sök steg 2</vt:lpstr>
      <vt:lpstr>Sök steg 3</vt:lpstr>
      <vt:lpstr>Logga in</vt:lpstr>
      <vt:lpstr>Funk-IT Lyftet är ett samarbete mellan: </vt:lpstr>
      <vt:lpstr>PowerPoint-presentation</vt:lpstr>
    </vt:vector>
  </TitlesOfParts>
  <Company>Uppsala kommun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Eriksson Jennie (Vision)</dc:creator>
  <cp:lastModifiedBy>Thisner Gustaf</cp:lastModifiedBy>
  <cp:revision>92</cp:revision>
  <cp:lastPrinted>2016-04-19T07:45:19Z</cp:lastPrinted>
  <dcterms:created xsi:type="dcterms:W3CDTF">2018-06-29T08:36:21Z</dcterms:created>
  <dcterms:modified xsi:type="dcterms:W3CDTF">2022-03-16T10:19:52Z</dcterms:modified>
</cp:coreProperties>
</file>