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725" r:id="rId1"/>
  </p:sldMasterIdLst>
  <p:notesMasterIdLst>
    <p:notesMasterId r:id="rId12"/>
  </p:notesMasterIdLst>
  <p:sldIdLst>
    <p:sldId id="385" r:id="rId2"/>
    <p:sldId id="388" r:id="rId3"/>
    <p:sldId id="396" r:id="rId4"/>
    <p:sldId id="395" r:id="rId5"/>
    <p:sldId id="394" r:id="rId6"/>
    <p:sldId id="393" r:id="rId7"/>
    <p:sldId id="392" r:id="rId8"/>
    <p:sldId id="391" r:id="rId9"/>
    <p:sldId id="398" r:id="rId10"/>
    <p:sldId id="387" r:id="rId11"/>
  </p:sldIdLst>
  <p:sldSz cx="12192000" cy="6858000"/>
  <p:notesSz cx="6794500" cy="99314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Source Sans Pro" panose="020B0503030403020204" pitchFamily="34" charset="0"/>
      <p:regular r:id="rId17"/>
      <p:bold r:id="rId18"/>
      <p:italic r:id="rId19"/>
      <p:boldItalic r:id="rId20"/>
    </p:embeddedFont>
    <p:embeddedFont>
      <p:font typeface="Source Sans Pro Semibold" panose="020B0603030403020204" pitchFamily="34" charset="0"/>
      <p:bold r:id="rId21"/>
      <p:boldItalic r:id="rId22"/>
    </p:embeddedFont>
  </p:embeddedFont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55C"/>
    <a:srgbClr val="A6CF38"/>
    <a:srgbClr val="45005C"/>
    <a:srgbClr val="FF3D9C"/>
    <a:srgbClr val="262262"/>
    <a:srgbClr val="199CD9"/>
    <a:srgbClr val="456024"/>
    <a:srgbClr val="20305C"/>
    <a:srgbClr val="FEDD00"/>
    <a:srgbClr val="1C9C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74" autoAdjust="0"/>
    <p:restoredTop sz="86420" autoAdjust="0"/>
  </p:normalViewPr>
  <p:slideViewPr>
    <p:cSldViewPr snapToGrid="0">
      <p:cViewPr varScale="1">
        <p:scale>
          <a:sx n="82" d="100"/>
          <a:sy n="82" d="100"/>
        </p:scale>
        <p:origin x="96" y="7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51B1A-607C-4CFA-89EC-F8CC3C816118}" type="datetimeFigureOut">
              <a:rPr lang="sv-SE" smtClean="0"/>
              <a:t>2022-06-22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7BC01-6843-4605-B090-3EA872172D7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1692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_grön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A1742BB7-34A3-4595-9362-B59D8B0AA4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617" y="206979"/>
            <a:ext cx="2582530" cy="1110191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13AFAC1C-44E0-4894-84F3-D0259B6A9B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1978" y="1697572"/>
            <a:ext cx="8206597" cy="2059338"/>
          </a:xfrm>
        </p:spPr>
        <p:txBody>
          <a:bodyPr anchor="b">
            <a:noAutofit/>
          </a:bodyPr>
          <a:lstStyle>
            <a:lvl1pPr algn="l">
              <a:defRPr sz="7200" spc="-150" baseline="0">
                <a:solidFill>
                  <a:srgbClr val="A6CF38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Presentationens rubrik skrivs här</a:t>
            </a:r>
          </a:p>
        </p:txBody>
      </p:sp>
      <p:sp>
        <p:nvSpPr>
          <p:cNvPr id="8" name="Platshållare för text 8">
            <a:extLst>
              <a:ext uri="{FF2B5EF4-FFF2-40B4-BE49-F238E27FC236}">
                <a16:creationId xmlns:a16="http://schemas.microsoft.com/office/drawing/2014/main" id="{0F641A72-8DD5-4A24-88E9-4E68B956CB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4280" y="3974946"/>
            <a:ext cx="8182867" cy="320622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v-SE" dirty="0"/>
              <a:t>Namn</a:t>
            </a:r>
          </a:p>
        </p:txBody>
      </p:sp>
      <p:sp>
        <p:nvSpPr>
          <p:cNvPr id="10" name="Platshållare för text 10">
            <a:extLst>
              <a:ext uri="{FF2B5EF4-FFF2-40B4-BE49-F238E27FC236}">
                <a16:creationId xmlns:a16="http://schemas.microsoft.com/office/drawing/2014/main" id="{B4C2D811-DBB8-4967-8307-4F04CC10BD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280" y="4329868"/>
            <a:ext cx="8182867" cy="352822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v-SE" dirty="0"/>
              <a:t>Organisation/Förvaltning</a:t>
            </a:r>
          </a:p>
        </p:txBody>
      </p:sp>
      <p:sp>
        <p:nvSpPr>
          <p:cNvPr id="12" name="Platshållare för text 12">
            <a:extLst>
              <a:ext uri="{FF2B5EF4-FFF2-40B4-BE49-F238E27FC236}">
                <a16:creationId xmlns:a16="http://schemas.microsoft.com/office/drawing/2014/main" id="{44C03BEE-69FC-4395-A685-7FA5CE9C02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4280" y="4720045"/>
            <a:ext cx="8182867" cy="367716"/>
          </a:xfrm>
        </p:spPr>
        <p:txBody>
          <a:bodyPr/>
          <a:lstStyle>
            <a:lvl1pPr marL="0" indent="0" algn="l">
              <a:buNone/>
              <a:defRPr lang="sv-SE" sz="1800" kern="1200" baseline="0" dirty="0" smtClean="0">
                <a:solidFill>
                  <a:schemeClr val="bg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sv-SE" dirty="0"/>
              <a:t>Datum (Skrivs datum, månad, år, t ex 21 maj 2016</a:t>
            </a:r>
          </a:p>
        </p:txBody>
      </p:sp>
    </p:spTree>
    <p:extLst>
      <p:ext uri="{BB962C8B-B14F-4D97-AF65-F5344CB8AC3E}">
        <p14:creationId xmlns:p14="http://schemas.microsoft.com/office/powerpoint/2010/main" val="1580953940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995679"/>
            <a:ext cx="9371646" cy="1255857"/>
          </a:xfrm>
        </p:spPr>
        <p:txBody>
          <a:bodyPr anchor="b" anchorCtr="0">
            <a:normAutofit/>
          </a:bodyPr>
          <a:lstStyle>
            <a:lvl1pPr>
              <a:defRPr sz="400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2309592"/>
            <a:ext cx="9371646" cy="3542250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skriva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84AABD9-1448-4DFC-9F69-B2160AE14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41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971791"/>
            <a:ext cx="9371646" cy="1279746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2357120"/>
            <a:ext cx="4541874" cy="3494721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84AABD9-1448-4DFC-9F69-B2160AE14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7D5C7BD4-2145-4C07-8407-A2DF885128B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610311" y="2357120"/>
            <a:ext cx="4541874" cy="3494721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10399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bild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45858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2B33C2-54EE-4A44-9B78-6F01870CE73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BDCDAAA-750D-42AA-98E5-8271C45780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311" y="206980"/>
            <a:ext cx="1731835" cy="744490"/>
          </a:xfrm>
          <a:prstGeom prst="rect">
            <a:avLst/>
          </a:prstGeom>
        </p:spPr>
      </p:pic>
      <p:sp>
        <p:nvSpPr>
          <p:cNvPr id="8" name="Rubrik 1">
            <a:extLst>
              <a:ext uri="{FF2B5EF4-FFF2-40B4-BE49-F238E27FC236}">
                <a16:creationId xmlns:a16="http://schemas.microsoft.com/office/drawing/2014/main" id="{2799875D-D8A9-4841-8D7E-A35C501517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1186" y="1122363"/>
            <a:ext cx="8206597" cy="2980080"/>
          </a:xfrm>
        </p:spPr>
        <p:txBody>
          <a:bodyPr anchor="b">
            <a:normAutofit/>
          </a:bodyPr>
          <a:lstStyle>
            <a:lvl1pPr algn="l">
              <a:defRPr sz="5400" spc="-150" baseline="0">
                <a:solidFill>
                  <a:srgbClr val="A6CF38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 för avsnittet</a:t>
            </a:r>
          </a:p>
        </p:txBody>
      </p:sp>
      <p:sp>
        <p:nvSpPr>
          <p:cNvPr id="9" name="Platshållare för text 7">
            <a:extLst>
              <a:ext uri="{FF2B5EF4-FFF2-40B4-BE49-F238E27FC236}">
                <a16:creationId xmlns:a16="http://schemas.microsoft.com/office/drawing/2014/main" id="{0776DC2C-AFFD-4118-AF33-ABB7FB720F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3488" y="4102100"/>
            <a:ext cx="8207375" cy="16668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4023493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ående 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58615" y="0"/>
            <a:ext cx="4080998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1195709"/>
            <a:ext cx="6529039" cy="1380947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634712"/>
            <a:ext cx="6529039" cy="3542250"/>
          </a:xfrm>
        </p:spPr>
        <p:txBody>
          <a:bodyPr/>
          <a:lstStyle>
            <a:lvl1pPr marL="0" indent="0">
              <a:buNone/>
              <a:defRPr sz="2400">
                <a:latin typeface="Source Sans Pro" panose="020B0503030403020204" pitchFamily="34" charset="0"/>
              </a:defRPr>
            </a:lvl1pPr>
            <a:lvl2pPr>
              <a:defRPr sz="2000">
                <a:latin typeface="Source Sans Pro" panose="020B0503030403020204" pitchFamily="34" charset="0"/>
              </a:defRPr>
            </a:lvl2pPr>
            <a:lvl3pPr>
              <a:defRPr sz="1800">
                <a:latin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B7A8CB7-9EA9-405B-9ECF-57257BC613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9" y="212679"/>
            <a:ext cx="1273361" cy="54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705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gande 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99823" y="0"/>
            <a:ext cx="7084393" cy="4723492"/>
          </a:xfrm>
        </p:spPr>
        <p:txBody>
          <a:bodyPr/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1128911"/>
            <a:ext cx="3827745" cy="1433232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634712"/>
            <a:ext cx="3827745" cy="3542250"/>
          </a:xfrm>
        </p:spPr>
        <p:txBody>
          <a:bodyPr/>
          <a:lstStyle>
            <a:lvl1pPr marL="0" indent="0">
              <a:buNone/>
              <a:defRPr sz="2000">
                <a:latin typeface="Source Sans Pro" panose="020B0503030403020204" pitchFamily="34" charset="0"/>
              </a:defRPr>
            </a:lvl1pPr>
            <a:lvl2pPr>
              <a:defRPr sz="1800">
                <a:latin typeface="Source Sans Pro" panose="020B0503030403020204" pitchFamily="34" charset="0"/>
              </a:defRPr>
            </a:lvl2pPr>
            <a:lvl3pPr>
              <a:defRPr sz="1600">
                <a:latin typeface="Source Sans Pro" panose="020B0503030403020204" pitchFamily="34" charset="0"/>
              </a:defRPr>
            </a:lvl3pPr>
            <a:lvl4pPr>
              <a:defRPr sz="1600">
                <a:latin typeface="Source Sans Pro" panose="020B0503030403020204" pitchFamily="34" charset="0"/>
              </a:defRPr>
            </a:lvl4pPr>
            <a:lvl5pPr>
              <a:defRPr sz="1600"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76741C6-43D3-4ADE-B7A9-DC22F67F18B0}"/>
              </a:ext>
            </a:extLst>
          </p:cNvPr>
          <p:cNvSpPr/>
          <p:nvPr userDrawn="1"/>
        </p:nvSpPr>
        <p:spPr>
          <a:xfrm>
            <a:off x="5099823" y="4723492"/>
            <a:ext cx="7084394" cy="2134508"/>
          </a:xfrm>
          <a:prstGeom prst="rect">
            <a:avLst/>
          </a:prstGeom>
          <a:solidFill>
            <a:srgbClr val="005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099BE6B-7AFC-4461-ACF5-D64108E586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9" y="212679"/>
            <a:ext cx="1273361" cy="54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378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79944" y="0"/>
            <a:ext cx="10512058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76741C6-43D3-4ADE-B7A9-DC22F67F18B0}"/>
              </a:ext>
            </a:extLst>
          </p:cNvPr>
          <p:cNvSpPr/>
          <p:nvPr userDrawn="1"/>
        </p:nvSpPr>
        <p:spPr>
          <a:xfrm>
            <a:off x="1" y="0"/>
            <a:ext cx="1679944" cy="6858000"/>
          </a:xfrm>
          <a:prstGeom prst="rect">
            <a:avLst/>
          </a:prstGeom>
          <a:solidFill>
            <a:srgbClr val="005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7E15A73-46D0-4D7F-8112-A8693DEF85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6" y="188235"/>
            <a:ext cx="1340760" cy="57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79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224833"/>
            <a:ext cx="7774172" cy="717553"/>
          </a:xfrm>
        </p:spPr>
        <p:txBody>
          <a:bodyPr anchor="b" anchorCtr="0">
            <a:normAutofit/>
          </a:bodyPr>
          <a:lstStyle>
            <a:lvl1pPr>
              <a:defRPr sz="32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251D4C7A-8179-41C9-8075-7E07771269D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951470"/>
            <a:ext cx="9167037" cy="526857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405207A-686B-4280-A519-BF69BE0D48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533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vslutsbild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05B88CC4-EE60-49E6-9BAA-C69AF81606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253" y="2683688"/>
            <a:ext cx="3467493" cy="149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671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1140108"/>
            <a:ext cx="9371646" cy="11215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2306319"/>
            <a:ext cx="9371646" cy="38706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879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878" r:id="rId2"/>
    <p:sldLayoutId id="2147483704" r:id="rId3"/>
    <p:sldLayoutId id="2147483659" r:id="rId4"/>
    <p:sldLayoutId id="2147483714" r:id="rId5"/>
    <p:sldLayoutId id="2147483718" r:id="rId6"/>
    <p:sldLayoutId id="2147483722" r:id="rId7"/>
    <p:sldLayoutId id="2147483724" r:id="rId8"/>
    <p:sldLayoutId id="2147483874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3"/>
          </a:solidFill>
          <a:latin typeface="Source Sans Pro Semibold" panose="020B06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ts.se/digitaldelaktighet" TargetMode="External"/><Relationship Id="rId2" Type="http://schemas.openxmlformats.org/officeDocument/2006/relationships/hyperlink" Target="http://funkit.uppsala.se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5BE707-A281-4675-A470-77ACDB7DDB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Skriva mejl och bifoga fil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D95EF37-952E-40D1-BD39-43AF69DBEE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/>
              <a:t>Funk-IT Lyftet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DEC02935-6E64-4766-95A4-CC3A8689A2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0308" y="4784523"/>
            <a:ext cx="8182867" cy="320622"/>
          </a:xfrm>
        </p:spPr>
        <p:txBody>
          <a:bodyPr/>
          <a:lstStyle/>
          <a:p>
            <a:r>
              <a:rPr lang="sv-SE" dirty="0"/>
              <a:t>28 juni 2021</a:t>
            </a:r>
          </a:p>
        </p:txBody>
      </p:sp>
    </p:spTree>
    <p:extLst>
      <p:ext uri="{BB962C8B-B14F-4D97-AF65-F5344CB8AC3E}">
        <p14:creationId xmlns:p14="http://schemas.microsoft.com/office/powerpoint/2010/main" val="1957311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1179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2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0C61773-11E8-47AD-843E-66C49D5ED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5679"/>
            <a:ext cx="3236650" cy="795799"/>
          </a:xfrm>
        </p:spPr>
        <p:txBody>
          <a:bodyPr/>
          <a:lstStyle/>
          <a:p>
            <a:r>
              <a:rPr lang="sv-SE" dirty="0"/>
              <a:t>Start</a:t>
            </a:r>
            <a:r>
              <a:rPr lang="sv-SE" baseline="0" dirty="0"/>
              <a:t> 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313A5E-3B22-4632-BC7A-12CC28E11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9592"/>
            <a:ext cx="3080657" cy="3542250"/>
          </a:xfrm>
        </p:spPr>
        <p:txBody>
          <a:bodyPr/>
          <a:lstStyle/>
          <a:p>
            <a:r>
              <a:rPr lang="sv-SE" dirty="0"/>
              <a:t>För att skriva och skicka ett mejl, klicka med muspekaren på </a:t>
            </a:r>
            <a:br>
              <a:rPr lang="sv-SE" dirty="0"/>
            </a:br>
            <a:r>
              <a:rPr lang="sv-SE" b="1" dirty="0"/>
              <a:t>+ symbolen</a:t>
            </a:r>
            <a:r>
              <a:rPr lang="sv-SE" dirty="0"/>
              <a:t>.</a:t>
            </a:r>
          </a:p>
        </p:txBody>
      </p:sp>
      <p:pic>
        <p:nvPicPr>
          <p:cNvPr id="8" name="Bildobjekt 7" descr="Plussymbolen är röd blå grön och gul finns långt upp till vänster på sidan.">
            <a:extLst>
              <a:ext uri="{FF2B5EF4-FFF2-40B4-BE49-F238E27FC236}">
                <a16:creationId xmlns:a16="http://schemas.microsoft.com/office/drawing/2014/main" id="{DBA4AF98-814D-450C-A8A6-19077CA593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101" y="1965642"/>
            <a:ext cx="7277100" cy="3886200"/>
          </a:xfrm>
          <a:prstGeom prst="rect">
            <a:avLst/>
          </a:prstGeom>
        </p:spPr>
      </p:pic>
      <p:cxnSp>
        <p:nvCxnSpPr>
          <p:cNvPr id="6" name="Rak pilkoppling 5">
            <a:extLst>
              <a:ext uri="{FF2B5EF4-FFF2-40B4-BE49-F238E27FC236}">
                <a16:creationId xmlns:a16="http://schemas.microsoft.com/office/drawing/2014/main" id="{A92B8D2A-A43B-4452-A0E9-06E987A70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297299" y="1847461"/>
            <a:ext cx="777551" cy="60960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669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3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2E68B14-908A-4A18-960D-8A18450AD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5679"/>
            <a:ext cx="2668480" cy="1255857"/>
          </a:xfrm>
        </p:spPr>
        <p:txBody>
          <a:bodyPr/>
          <a:lstStyle/>
          <a:p>
            <a:r>
              <a:rPr lang="sv-SE" dirty="0"/>
              <a:t>Öppna </a:t>
            </a:r>
            <a:br>
              <a:rPr lang="sv-SE" dirty="0"/>
            </a:br>
            <a:r>
              <a:rPr lang="sv-SE" dirty="0"/>
              <a:t>nytt mejl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313A5E-3B22-4632-BC7A-12CC28E11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74776"/>
            <a:ext cx="2668480" cy="3177066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sv-SE" dirty="0"/>
              <a:t>Flera val visas i sidomenyn nedan.</a:t>
            </a:r>
          </a:p>
          <a:p>
            <a:pPr>
              <a:spcAft>
                <a:spcPts val="2400"/>
              </a:spcAft>
            </a:pPr>
            <a:r>
              <a:rPr lang="sv-SE" dirty="0"/>
              <a:t>Klicka på </a:t>
            </a:r>
            <a:r>
              <a:rPr lang="sv-SE" b="1" dirty="0"/>
              <a:t>Skriv</a:t>
            </a:r>
            <a:r>
              <a:rPr lang="sv-SE" dirty="0"/>
              <a:t>.</a:t>
            </a:r>
          </a:p>
        </p:txBody>
      </p:sp>
      <p:pic>
        <p:nvPicPr>
          <p:cNvPr id="8" name="Bildobjekt 7" descr="Skriv i svart text med vit bakgrund finns bredvid plussymbolen långt upp till vänster.">
            <a:extLst>
              <a:ext uri="{FF2B5EF4-FFF2-40B4-BE49-F238E27FC236}">
                <a16:creationId xmlns:a16="http://schemas.microsoft.com/office/drawing/2014/main" id="{EE1FE4CC-3471-42CE-887E-821DF980A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036" y="1623607"/>
            <a:ext cx="7634806" cy="4317947"/>
          </a:xfrm>
          <a:prstGeom prst="rect">
            <a:avLst/>
          </a:prstGeom>
        </p:spPr>
      </p:pic>
      <p:cxnSp>
        <p:nvCxnSpPr>
          <p:cNvPr id="6" name="Rak pilkoppling 5">
            <a:extLst>
              <a:ext uri="{FF2B5EF4-FFF2-40B4-BE49-F238E27FC236}">
                <a16:creationId xmlns:a16="http://schemas.microsoft.com/office/drawing/2014/main" id="{A92B8D2A-A43B-4452-A0E9-06E987A70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3320249" y="2181885"/>
            <a:ext cx="563688" cy="561316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0426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4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AA45698-6537-4048-8471-34A6AA94D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5680"/>
            <a:ext cx="9371646" cy="734010"/>
          </a:xfrm>
        </p:spPr>
        <p:txBody>
          <a:bodyPr/>
          <a:lstStyle/>
          <a:p>
            <a:r>
              <a:rPr lang="sv-SE" dirty="0"/>
              <a:t>Nytt</a:t>
            </a:r>
            <a:r>
              <a:rPr lang="sv-SE" baseline="0" dirty="0"/>
              <a:t> meddelande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313A5E-3B22-4632-BC7A-12CC28E11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4009"/>
            <a:ext cx="3805719" cy="3827833"/>
          </a:xfrm>
        </p:spPr>
        <p:txBody>
          <a:bodyPr/>
          <a:lstStyle/>
          <a:p>
            <a:r>
              <a:rPr lang="sv-SE" dirty="0"/>
              <a:t>Ett mejldokument kommer upp.</a:t>
            </a:r>
          </a:p>
          <a:p>
            <a:r>
              <a:rPr lang="sv-SE" dirty="0"/>
              <a:t>Skriv mottagarens mejladress i fältet </a:t>
            </a:r>
            <a:r>
              <a:rPr lang="sv-SE" b="1" dirty="0"/>
              <a:t>Till</a:t>
            </a:r>
            <a:r>
              <a:rPr lang="sv-SE" dirty="0"/>
              <a:t>.</a:t>
            </a:r>
          </a:p>
          <a:p>
            <a:r>
              <a:rPr lang="sv-SE" dirty="0"/>
              <a:t>Skriv vad mejlet handlar om i fältet </a:t>
            </a:r>
            <a:r>
              <a:rPr lang="sv-SE" b="1" dirty="0"/>
              <a:t>Ämne</a:t>
            </a:r>
            <a:r>
              <a:rPr lang="sv-SE" dirty="0"/>
              <a:t>.</a:t>
            </a:r>
          </a:p>
          <a:p>
            <a:r>
              <a:rPr lang="sv-SE" dirty="0"/>
              <a:t>För att bifoga en bild eller en fil (dokument), klicka på gemet.</a:t>
            </a:r>
          </a:p>
        </p:txBody>
      </p:sp>
      <p:pic>
        <p:nvPicPr>
          <p:cNvPr id="8" name="Bildobjekt 7" descr="Ny ruta öppnas i nedre högra delen av skärmen. Till finns längst upp i rutan ämne under. Bifoga fils symbol är ett gem som finns längst ner i rutan.">
            <a:extLst>
              <a:ext uri="{FF2B5EF4-FFF2-40B4-BE49-F238E27FC236}">
                <a16:creationId xmlns:a16="http://schemas.microsoft.com/office/drawing/2014/main" id="{EF9FB993-BAC3-480E-AC80-6AEC9D4BC4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092" y="1909100"/>
            <a:ext cx="6743700" cy="4057650"/>
          </a:xfrm>
          <a:prstGeom prst="rect">
            <a:avLst/>
          </a:prstGeom>
        </p:spPr>
      </p:pic>
      <p:cxnSp>
        <p:nvCxnSpPr>
          <p:cNvPr id="9" name="Rak pilkoppling 8">
            <a:extLst>
              <a:ext uri="{FF2B5EF4-FFF2-40B4-BE49-F238E27FC236}">
                <a16:creationId xmlns:a16="http://schemas.microsoft.com/office/drawing/2014/main" id="{A92B8D2A-A43B-4452-A0E9-06E987A70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554245" y="5220070"/>
            <a:ext cx="4758431" cy="514905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ak pilkoppling 5">
            <a:extLst>
              <a:ext uri="{FF2B5EF4-FFF2-40B4-BE49-F238E27FC236}">
                <a16:creationId xmlns:a16="http://schemas.microsoft.com/office/drawing/2014/main" id="{A92B8D2A-A43B-4452-A0E9-06E987A70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4483223" y="3429000"/>
            <a:ext cx="4128117" cy="184212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017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5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29277E3-4CD5-4B49-B240-CB6DDDEF8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5679"/>
            <a:ext cx="3867364" cy="795799"/>
          </a:xfrm>
        </p:spPr>
        <p:txBody>
          <a:bodyPr/>
          <a:lstStyle/>
          <a:p>
            <a:r>
              <a:rPr lang="sv-SE" dirty="0"/>
              <a:t>Välj fil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313A5E-3B22-4632-BC7A-12CC28E11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177143"/>
            <a:ext cx="3746240" cy="3855466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sv-SE" dirty="0"/>
              <a:t>En dialogruta kommer fram.</a:t>
            </a:r>
          </a:p>
          <a:p>
            <a:pPr>
              <a:spcAft>
                <a:spcPts val="2400"/>
              </a:spcAft>
            </a:pPr>
            <a:r>
              <a:rPr lang="sv-SE" dirty="0"/>
              <a:t>Leta reda på den fil eller bild du vill bifoga.</a:t>
            </a:r>
          </a:p>
          <a:p>
            <a:pPr>
              <a:spcAft>
                <a:spcPts val="2400"/>
              </a:spcAft>
            </a:pPr>
            <a:r>
              <a:rPr lang="sv-SE" dirty="0"/>
              <a:t>Markera den genom att klicka på  den.</a:t>
            </a:r>
          </a:p>
          <a:p>
            <a:pPr>
              <a:spcAft>
                <a:spcPts val="2400"/>
              </a:spcAft>
            </a:pPr>
            <a:r>
              <a:rPr lang="sv-SE" dirty="0"/>
              <a:t>Klicka på </a:t>
            </a:r>
            <a:r>
              <a:rPr lang="sv-SE" b="1" dirty="0"/>
              <a:t>Öppna</a:t>
            </a:r>
            <a:r>
              <a:rPr lang="sv-SE" dirty="0"/>
              <a:t>.</a:t>
            </a:r>
          </a:p>
        </p:txBody>
      </p:sp>
      <p:pic>
        <p:nvPicPr>
          <p:cNvPr id="5" name="Platshållare för innehåll 6" descr="Lista med filer till vänster i rutan. Öppna i svart text med grå bakgrund längst ner i höger hörn på dialogrutan.">
            <a:extLst>
              <a:ext uri="{FF2B5EF4-FFF2-40B4-BE49-F238E27FC236}">
                <a16:creationId xmlns:a16="http://schemas.microsoft.com/office/drawing/2014/main" id="{12CA3AC6-692B-429F-B5B0-55D66D4D53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565" y="1740025"/>
            <a:ext cx="7032154" cy="4292584"/>
          </a:xfrm>
          <a:prstGeom prst="rect">
            <a:avLst/>
          </a:prstGeom>
        </p:spPr>
      </p:pic>
      <p:cxnSp>
        <p:nvCxnSpPr>
          <p:cNvPr id="6" name="Rak pilkoppling 5">
            <a:extLst>
              <a:ext uri="{FF2B5EF4-FFF2-40B4-BE49-F238E27FC236}">
                <a16:creationId xmlns:a16="http://schemas.microsoft.com/office/drawing/2014/main" id="{A92B8D2A-A43B-4452-A0E9-06E987A70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3850433" y="4225772"/>
            <a:ext cx="4139470" cy="1254408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1506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6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DA2CB7A-D030-44C4-A8BF-7AF8BB03A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5679"/>
            <a:ext cx="3551204" cy="678895"/>
          </a:xfrm>
        </p:spPr>
        <p:txBody>
          <a:bodyPr/>
          <a:lstStyle/>
          <a:p>
            <a:r>
              <a:rPr lang="sv-SE" dirty="0"/>
              <a:t>Skriv</a:t>
            </a:r>
            <a:r>
              <a:rPr lang="sv-SE" baseline="0" dirty="0"/>
              <a:t> mejlet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313A5E-3B22-4632-BC7A-12CC28E11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309592"/>
            <a:ext cx="3385456" cy="3542250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sv-SE" dirty="0"/>
              <a:t>Längst ner ser du om du lyckats bifoga filen till mejlet.</a:t>
            </a:r>
          </a:p>
          <a:p>
            <a:pPr>
              <a:spcAft>
                <a:spcPts val="2400"/>
              </a:spcAft>
            </a:pPr>
            <a:r>
              <a:rPr lang="sv-SE" dirty="0"/>
              <a:t>När du skrivit klart mejlet klickar du på </a:t>
            </a:r>
            <a:r>
              <a:rPr lang="sv-SE" b="1" dirty="0"/>
              <a:t>Skicka</a:t>
            </a:r>
            <a:r>
              <a:rPr lang="sv-SE" dirty="0"/>
              <a:t>.</a:t>
            </a:r>
          </a:p>
        </p:txBody>
      </p:sp>
      <p:pic>
        <p:nvPicPr>
          <p:cNvPr id="8" name="Bildobjekt 7" descr="Vitt fält att skriva mejlet i. Skicka i vit text med blå bakgrund längst ner till höger i rutan.">
            <a:extLst>
              <a:ext uri="{FF2B5EF4-FFF2-40B4-BE49-F238E27FC236}">
                <a16:creationId xmlns:a16="http://schemas.microsoft.com/office/drawing/2014/main" id="{7DE7B10C-DCBE-4D21-A61B-B9D1E6CCCF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404" y="1837138"/>
            <a:ext cx="7450365" cy="4014704"/>
          </a:xfrm>
          <a:prstGeom prst="rect">
            <a:avLst/>
          </a:prstGeom>
        </p:spPr>
      </p:pic>
      <p:cxnSp>
        <p:nvCxnSpPr>
          <p:cNvPr id="6" name="Rak pilkoppling 5">
            <a:extLst>
              <a:ext uri="{FF2B5EF4-FFF2-40B4-BE49-F238E27FC236}">
                <a16:creationId xmlns:a16="http://schemas.microsoft.com/office/drawing/2014/main" id="{A92B8D2A-A43B-4452-A0E9-06E987A70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470988" y="4827037"/>
            <a:ext cx="5122596" cy="810283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569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7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B6B307F-EA21-4A89-A96F-E7640FC1D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5680"/>
            <a:ext cx="3213683" cy="850878"/>
          </a:xfrm>
        </p:spPr>
        <p:txBody>
          <a:bodyPr/>
          <a:lstStyle/>
          <a:p>
            <a:r>
              <a:rPr lang="sv-SE" dirty="0"/>
              <a:t>Skickat</a:t>
            </a:r>
            <a:r>
              <a:rPr lang="sv-SE" baseline="0" dirty="0"/>
              <a:t> 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313A5E-3B22-4632-BC7A-12CC28E11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9592"/>
            <a:ext cx="3213683" cy="3542250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sv-SE" dirty="0"/>
              <a:t>För att se om mejlet har skickats</a:t>
            </a:r>
          </a:p>
          <a:p>
            <a:pPr>
              <a:spcAft>
                <a:spcPts val="2400"/>
              </a:spcAft>
            </a:pPr>
            <a:r>
              <a:rPr lang="sv-SE" dirty="0"/>
              <a:t>Klicka på fliken </a:t>
            </a:r>
            <a:r>
              <a:rPr lang="sv-SE" b="1" dirty="0"/>
              <a:t>Skickat</a:t>
            </a:r>
            <a:r>
              <a:rPr lang="sv-SE" dirty="0"/>
              <a:t>.</a:t>
            </a:r>
          </a:p>
        </p:txBody>
      </p:sp>
      <p:pic>
        <p:nvPicPr>
          <p:cNvPr id="8" name="Bildobjekt 7" descr="Skickats symbol är ett pappersflygplan. Fjärde uppifrån i lista till vänster.">
            <a:extLst>
              <a:ext uri="{FF2B5EF4-FFF2-40B4-BE49-F238E27FC236}">
                <a16:creationId xmlns:a16="http://schemas.microsoft.com/office/drawing/2014/main" id="{E1EFB3D1-2A35-43EA-9482-9870F38255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152" y="1846558"/>
            <a:ext cx="7323660" cy="4287914"/>
          </a:xfrm>
          <a:prstGeom prst="rect">
            <a:avLst/>
          </a:prstGeom>
        </p:spPr>
      </p:pic>
      <p:cxnSp>
        <p:nvCxnSpPr>
          <p:cNvPr id="6" name="Rak pilkoppling 5">
            <a:extLst>
              <a:ext uri="{FF2B5EF4-FFF2-40B4-BE49-F238E27FC236}">
                <a16:creationId xmlns:a16="http://schemas.microsoft.com/office/drawing/2014/main" id="{63BD7304-0317-46B4-936F-163069F2D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793534" y="3277696"/>
            <a:ext cx="1390399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4965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8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77219EC-9CAA-4A53-B41F-46B35EF2E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5679"/>
            <a:ext cx="3023586" cy="898181"/>
          </a:xfrm>
        </p:spPr>
        <p:txBody>
          <a:bodyPr/>
          <a:lstStyle/>
          <a:p>
            <a:r>
              <a:rPr lang="sv-SE" dirty="0"/>
              <a:t>Översikt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313A5E-3B22-4632-BC7A-12CC28E11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9592"/>
            <a:ext cx="3023586" cy="3542250"/>
          </a:xfrm>
        </p:spPr>
        <p:txBody>
          <a:bodyPr/>
          <a:lstStyle/>
          <a:p>
            <a:r>
              <a:rPr lang="sv-SE" dirty="0"/>
              <a:t>Överst syns det senaste skickade mejlet.</a:t>
            </a:r>
          </a:p>
        </p:txBody>
      </p:sp>
      <p:pic>
        <p:nvPicPr>
          <p:cNvPr id="8" name="Bildobjekt 7" descr="Till höger lista med skickade mejl.">
            <a:extLst>
              <a:ext uri="{FF2B5EF4-FFF2-40B4-BE49-F238E27FC236}">
                <a16:creationId xmlns:a16="http://schemas.microsoft.com/office/drawing/2014/main" id="{DD34969E-6BFE-460B-9CA5-45548752E5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379" y="1444769"/>
            <a:ext cx="7481666" cy="4125291"/>
          </a:xfrm>
          <a:prstGeom prst="rect">
            <a:avLst/>
          </a:prstGeom>
        </p:spPr>
      </p:pic>
      <p:cxnSp>
        <p:nvCxnSpPr>
          <p:cNvPr id="6" name="Rak pilkoppling 5">
            <a:extLst>
              <a:ext uri="{FF2B5EF4-FFF2-40B4-BE49-F238E27FC236}">
                <a16:creationId xmlns:a16="http://schemas.microsoft.com/office/drawing/2014/main" id="{85D0A1C9-EB8A-4783-B41A-C4E7A899F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3861786" y="2707689"/>
            <a:ext cx="1571347" cy="221942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4593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9</a:t>
            </a:fld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Funk-IT Lyftet är ett samarbete mellan: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199" y="2673997"/>
            <a:ext cx="5552769" cy="2542051"/>
          </a:xfrm>
        </p:spPr>
        <p:txBody>
          <a:bodyPr/>
          <a:lstStyle/>
          <a:p>
            <a:r>
              <a:rPr lang="sv-SE" dirty="0"/>
              <a:t>Post- och Telestyrelsen</a:t>
            </a:r>
          </a:p>
          <a:p>
            <a:r>
              <a:rPr lang="sv-SE" dirty="0"/>
              <a:t>Uppsala kommun, Omsorgsförvaltningen, Socialpsykiatrin och Arbete och bostad</a:t>
            </a:r>
          </a:p>
          <a:p>
            <a:r>
              <a:rPr lang="sv-SE" dirty="0"/>
              <a:t>TIF- Träffpunkternas intresseförening</a:t>
            </a:r>
          </a:p>
          <a:p>
            <a:r>
              <a:rPr lang="sv-SE" dirty="0"/>
              <a:t>Brukarrådet- Arbete och bostad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572928B-8DDC-4DE4-BDB4-7EA965FD5E5E}"/>
              </a:ext>
            </a:extLst>
          </p:cNvPr>
          <p:cNvSpPr txBox="1">
            <a:spLocks/>
          </p:cNvSpPr>
          <p:nvPr/>
        </p:nvSpPr>
        <p:spPr>
          <a:xfrm>
            <a:off x="838199" y="5638509"/>
            <a:ext cx="5320211" cy="6924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>
                <a:hlinkClick r:id="rId2"/>
              </a:rPr>
              <a:t>Funk-IT lyftets hemsida</a:t>
            </a:r>
            <a:endParaRPr lang="sv-SE" dirty="0"/>
          </a:p>
        </p:txBody>
      </p:sp>
      <p:pic>
        <p:nvPicPr>
          <p:cNvPr id="7" name="Platshållare för innehåll 6" descr="Stöds och finansieras av PTS arbete med digital delaktighet.">
            <a:hlinkClick r:id="rId3"/>
          </p:cNvPr>
          <p:cNvPicPr>
            <a:picLocks noGrp="1" noChangeAspect="1"/>
          </p:cNvPicPr>
          <p:nvPr>
            <p:ph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191" y="2357754"/>
            <a:ext cx="3494087" cy="3494087"/>
          </a:xfrm>
        </p:spPr>
      </p:pic>
    </p:spTree>
    <p:extLst>
      <p:ext uri="{BB962C8B-B14F-4D97-AF65-F5344CB8AC3E}">
        <p14:creationId xmlns:p14="http://schemas.microsoft.com/office/powerpoint/2010/main" val="25982915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Uppsala">
  <a:themeElements>
    <a:clrScheme name="Uppsala kommun_Office_färger">
      <a:dk1>
        <a:sysClr val="windowText" lastClr="000000"/>
      </a:dk1>
      <a:lt1>
        <a:sysClr val="window" lastClr="FFFFFF"/>
      </a:lt1>
      <a:dk2>
        <a:srgbClr val="44546A"/>
      </a:dk2>
      <a:lt2>
        <a:srgbClr val="FEDD00"/>
      </a:lt2>
      <a:accent1>
        <a:srgbClr val="252E6F"/>
      </a:accent1>
      <a:accent2>
        <a:srgbClr val="1C9CD9"/>
      </a:accent2>
      <a:accent3>
        <a:srgbClr val="008A01"/>
      </a:accent3>
      <a:accent4>
        <a:srgbClr val="A6CF38"/>
      </a:accent4>
      <a:accent5>
        <a:srgbClr val="841072"/>
      </a:accent5>
      <a:accent6>
        <a:srgbClr val="FF3D9C"/>
      </a:accent6>
      <a:hlink>
        <a:srgbClr val="0563C1"/>
      </a:hlink>
      <a:folHlink>
        <a:srgbClr val="954F72"/>
      </a:folHlink>
    </a:clrScheme>
    <a:fontScheme name="Uppsala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psala_mall_2019_blå_test" id="{20006E43-AE3B-48BD-8908-4EDAA3AA6467}" vid="{DF88D2F6-53D6-4C55-9642-7639FA4886E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7734</TotalTime>
  <Words>201</Words>
  <Application>Microsoft Office PowerPoint</Application>
  <PresentationFormat>Bredbild</PresentationFormat>
  <Paragraphs>40</Paragraphs>
  <Slides>10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5" baseType="lpstr">
      <vt:lpstr>Source Sans Pro</vt:lpstr>
      <vt:lpstr>Source Sans Pro Semibold</vt:lpstr>
      <vt:lpstr>Arial</vt:lpstr>
      <vt:lpstr>Calibri</vt:lpstr>
      <vt:lpstr>Tema Uppsala</vt:lpstr>
      <vt:lpstr>Skriva mejl och bifoga fil</vt:lpstr>
      <vt:lpstr>Start </vt:lpstr>
      <vt:lpstr>Öppna  nytt mejl</vt:lpstr>
      <vt:lpstr>Nytt meddelande</vt:lpstr>
      <vt:lpstr>Välj fil</vt:lpstr>
      <vt:lpstr>Skriv mejlet</vt:lpstr>
      <vt:lpstr>Skickat </vt:lpstr>
      <vt:lpstr>Översikt</vt:lpstr>
      <vt:lpstr>Funk-IT Lyftet är ett samarbete mellan: </vt:lpstr>
      <vt:lpstr>PowerPoint-presentation</vt:lpstr>
    </vt:vector>
  </TitlesOfParts>
  <Company>Uppsala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Eriksson Jennie (Vision)</dc:creator>
  <cp:lastModifiedBy>Thisner Gustaf (Objektspecialist)</cp:lastModifiedBy>
  <cp:revision>99</cp:revision>
  <cp:lastPrinted>2016-04-19T07:45:19Z</cp:lastPrinted>
  <dcterms:created xsi:type="dcterms:W3CDTF">2018-06-29T08:36:21Z</dcterms:created>
  <dcterms:modified xsi:type="dcterms:W3CDTF">2022-06-22T12:37:38Z</dcterms:modified>
</cp:coreProperties>
</file>