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725" r:id="rId1"/>
  </p:sldMasterIdLst>
  <p:notesMasterIdLst>
    <p:notesMasterId r:id="rId19"/>
  </p:notesMasterIdLst>
  <p:sldIdLst>
    <p:sldId id="385" r:id="rId2"/>
    <p:sldId id="403" r:id="rId3"/>
    <p:sldId id="401" r:id="rId4"/>
    <p:sldId id="400" r:id="rId5"/>
    <p:sldId id="399" r:id="rId6"/>
    <p:sldId id="398" r:id="rId7"/>
    <p:sldId id="404" r:id="rId8"/>
    <p:sldId id="405" r:id="rId9"/>
    <p:sldId id="406" r:id="rId10"/>
    <p:sldId id="408" r:id="rId11"/>
    <p:sldId id="409" r:id="rId12"/>
    <p:sldId id="410" r:id="rId13"/>
    <p:sldId id="411" r:id="rId14"/>
    <p:sldId id="412" r:id="rId15"/>
    <p:sldId id="414" r:id="rId16"/>
    <p:sldId id="402" r:id="rId17"/>
    <p:sldId id="387" r:id="rId18"/>
  </p:sldIdLst>
  <p:sldSz cx="12192000" cy="6858000"/>
  <p:notesSz cx="6794500" cy="99314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Source Sans Pro" panose="020B0503030403020204" pitchFamily="34" charset="0"/>
      <p:regular r:id="rId24"/>
      <p:bold r:id="rId25"/>
      <p:italic r:id="rId26"/>
      <p:boldItalic r:id="rId27"/>
    </p:embeddedFont>
    <p:embeddedFont>
      <p:font typeface="Source Sans Pro Semibold" panose="020B0603030403020204" pitchFamily="34" charset="0"/>
      <p:bold r:id="rId28"/>
      <p:boldItalic r:id="rId29"/>
    </p:embeddedFont>
  </p:embeddedFontLst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55C"/>
    <a:srgbClr val="A6CF38"/>
    <a:srgbClr val="45005C"/>
    <a:srgbClr val="FF3D9C"/>
    <a:srgbClr val="262262"/>
    <a:srgbClr val="199CD9"/>
    <a:srgbClr val="456024"/>
    <a:srgbClr val="20305C"/>
    <a:srgbClr val="FEDD00"/>
    <a:srgbClr val="1C9C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outlineView">
  <p:normalViewPr showOutlineIcons="0">
    <p:restoredLeft sz="34566" autoAdjust="0"/>
    <p:restoredTop sz="86435" autoAdjust="0"/>
  </p:normalViewPr>
  <p:slideViewPr>
    <p:cSldViewPr snapToGrid="0">
      <p:cViewPr varScale="1">
        <p:scale>
          <a:sx n="61" d="100"/>
          <a:sy n="61" d="100"/>
        </p:scale>
        <p:origin x="72" y="90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4152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F51B1A-607C-4CFA-89EC-F8CC3C816118}" type="datetimeFigureOut">
              <a:rPr lang="sv-SE" smtClean="0"/>
              <a:t>2022-06-23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744538"/>
            <a:ext cx="6619875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77BC01-6843-4605-B090-3EA872172D7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016924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77BC01-6843-4605-B090-3EA872172D71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366702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Enter</a:t>
            </a:r>
            <a:r>
              <a:rPr lang="sv-SE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eller retur som knappen ibland kallas finns på tangentbordet. </a:t>
            </a:r>
            <a:endParaRPr lang="sv-SE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77BC01-6843-4605-B090-3EA872172D71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510456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77BC01-6843-4605-B090-3EA872172D71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593303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77BC01-6843-4605-B090-3EA872172D71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305761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77BC01-6843-4605-B090-3EA872172D71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123648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sida_grön">
    <p:bg>
      <p:bgPr>
        <a:solidFill>
          <a:srgbClr val="0055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objekt 13">
            <a:extLst>
              <a:ext uri="{FF2B5EF4-FFF2-40B4-BE49-F238E27FC236}">
                <a16:creationId xmlns:a16="http://schemas.microsoft.com/office/drawing/2014/main" id="{A1742BB7-34A3-4595-9362-B59D8B0AA4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5617" y="206979"/>
            <a:ext cx="2582530" cy="1110191"/>
          </a:xfrm>
          <a:prstGeom prst="rect">
            <a:avLst/>
          </a:prstGeom>
        </p:spPr>
      </p:pic>
      <p:sp>
        <p:nvSpPr>
          <p:cNvPr id="7" name="Rubrik 1">
            <a:extLst>
              <a:ext uri="{FF2B5EF4-FFF2-40B4-BE49-F238E27FC236}">
                <a16:creationId xmlns:a16="http://schemas.microsoft.com/office/drawing/2014/main" id="{13AFAC1C-44E0-4894-84F3-D0259B6A9BE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1978" y="1697572"/>
            <a:ext cx="8206597" cy="2059338"/>
          </a:xfrm>
        </p:spPr>
        <p:txBody>
          <a:bodyPr anchor="b">
            <a:noAutofit/>
          </a:bodyPr>
          <a:lstStyle>
            <a:lvl1pPr algn="l">
              <a:defRPr sz="7200" spc="-150" baseline="0">
                <a:solidFill>
                  <a:srgbClr val="A6CF38"/>
                </a:solidFill>
                <a:latin typeface="Source Sans Pro Semibold" panose="020B0603030403020204" pitchFamily="34" charset="0"/>
              </a:defRPr>
            </a:lvl1pPr>
          </a:lstStyle>
          <a:p>
            <a:r>
              <a:rPr lang="sv-SE" dirty="0"/>
              <a:t>Presentationens rubrik skrivs här</a:t>
            </a:r>
          </a:p>
        </p:txBody>
      </p:sp>
      <p:sp>
        <p:nvSpPr>
          <p:cNvPr id="8" name="Platshållare för text 8">
            <a:extLst>
              <a:ext uri="{FF2B5EF4-FFF2-40B4-BE49-F238E27FC236}">
                <a16:creationId xmlns:a16="http://schemas.microsoft.com/office/drawing/2014/main" id="{0F641A72-8DD5-4A24-88E9-4E68B956CB7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4280" y="3974946"/>
            <a:ext cx="8182867" cy="320622"/>
          </a:xfrm>
        </p:spPr>
        <p:txBody>
          <a:bodyPr/>
          <a:lstStyle>
            <a:lvl1pPr marL="0" indent="0" algn="l">
              <a:buNone/>
              <a:defRPr sz="1800" baseline="0">
                <a:solidFill>
                  <a:schemeClr val="bg1"/>
                </a:solidFill>
                <a:latin typeface="Source Sans Pro" panose="020B0503030403020204" pitchFamily="34" charset="0"/>
              </a:defRPr>
            </a:lvl1pPr>
          </a:lstStyle>
          <a:p>
            <a:pPr lvl="0"/>
            <a:r>
              <a:rPr lang="sv-SE" dirty="0"/>
              <a:t>Namn</a:t>
            </a:r>
          </a:p>
        </p:txBody>
      </p:sp>
      <p:sp>
        <p:nvSpPr>
          <p:cNvPr id="10" name="Platshållare för text 10">
            <a:extLst>
              <a:ext uri="{FF2B5EF4-FFF2-40B4-BE49-F238E27FC236}">
                <a16:creationId xmlns:a16="http://schemas.microsoft.com/office/drawing/2014/main" id="{B4C2D811-DBB8-4967-8307-4F04CC10BD2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280" y="4329868"/>
            <a:ext cx="8182867" cy="352822"/>
          </a:xfrm>
        </p:spPr>
        <p:txBody>
          <a:bodyPr/>
          <a:lstStyle>
            <a:lvl1pPr marL="0" indent="0" algn="l">
              <a:buNone/>
              <a:defRPr sz="1800" baseline="0">
                <a:solidFill>
                  <a:schemeClr val="bg1"/>
                </a:solidFill>
                <a:latin typeface="Source Sans Pro" panose="020B0503030403020204" pitchFamily="34" charset="0"/>
              </a:defRPr>
            </a:lvl1pPr>
          </a:lstStyle>
          <a:p>
            <a:pPr lvl="0"/>
            <a:r>
              <a:rPr lang="sv-SE" dirty="0"/>
              <a:t>Organisation/Förvaltning</a:t>
            </a:r>
          </a:p>
        </p:txBody>
      </p:sp>
      <p:sp>
        <p:nvSpPr>
          <p:cNvPr id="12" name="Platshållare för text 12">
            <a:extLst>
              <a:ext uri="{FF2B5EF4-FFF2-40B4-BE49-F238E27FC236}">
                <a16:creationId xmlns:a16="http://schemas.microsoft.com/office/drawing/2014/main" id="{44C03BEE-69FC-4395-A685-7FA5CE9C02D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4280" y="4720045"/>
            <a:ext cx="8182867" cy="367716"/>
          </a:xfrm>
        </p:spPr>
        <p:txBody>
          <a:bodyPr/>
          <a:lstStyle>
            <a:lvl1pPr marL="0" indent="0" algn="l">
              <a:buNone/>
              <a:defRPr lang="sv-SE" sz="1800" kern="1200" baseline="0" dirty="0" smtClean="0">
                <a:solidFill>
                  <a:schemeClr val="bg1"/>
                </a:solidFill>
                <a:latin typeface="Source Sans Pro" panose="020B0503030403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sv-SE" dirty="0"/>
              <a:t>Datum (Skrivs datum, månad, år, t ex 21 maj 2016</a:t>
            </a:r>
          </a:p>
        </p:txBody>
      </p:sp>
    </p:spTree>
    <p:extLst>
      <p:ext uri="{BB962C8B-B14F-4D97-AF65-F5344CB8AC3E}">
        <p14:creationId xmlns:p14="http://schemas.microsoft.com/office/powerpoint/2010/main" val="1580953940"/>
      </p:ext>
    </p:extLst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838200" y="995679"/>
            <a:ext cx="9371646" cy="1255857"/>
          </a:xfrm>
        </p:spPr>
        <p:txBody>
          <a:bodyPr anchor="b" anchorCtr="0">
            <a:normAutofit/>
          </a:bodyPr>
          <a:lstStyle>
            <a:lvl1pPr>
              <a:defRPr sz="4000">
                <a:solidFill>
                  <a:schemeClr val="accent3"/>
                </a:solidFill>
                <a:latin typeface="Source Sans Pro Semibold" panose="020B0603030403020204" pitchFamily="34" charset="0"/>
              </a:defRPr>
            </a:lvl1pPr>
          </a:lstStyle>
          <a:p>
            <a:r>
              <a:rPr lang="sv-SE" dirty="0"/>
              <a:t>Klicka här för att skriva 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838200" y="2309592"/>
            <a:ext cx="9371646" cy="3542250"/>
          </a:xfrm>
        </p:spPr>
        <p:txBody>
          <a:bodyPr/>
          <a:lstStyle>
            <a:lvl1pPr marL="0" indent="0">
              <a:spcAft>
                <a:spcPts val="600"/>
              </a:spcAft>
              <a:buNone/>
              <a:defRPr sz="2400">
                <a:latin typeface="Source Sans Pro" panose="020B0503030403020204" pitchFamily="34" charset="0"/>
              </a:defRPr>
            </a:lvl1pPr>
            <a:lvl2pPr>
              <a:spcAft>
                <a:spcPts val="600"/>
              </a:spcAft>
              <a:defRPr sz="2000">
                <a:latin typeface="Source Sans Pro" panose="020B0503030403020204" pitchFamily="34" charset="0"/>
              </a:defRPr>
            </a:lvl2pPr>
            <a:lvl3pPr>
              <a:spcAft>
                <a:spcPts val="600"/>
              </a:spcAft>
              <a:defRPr sz="1800">
                <a:latin typeface="Source Sans Pro" panose="020B0503030403020204" pitchFamily="34" charset="0"/>
              </a:defRPr>
            </a:lvl3pPr>
            <a:lvl4pPr>
              <a:spcAft>
                <a:spcPts val="600"/>
              </a:spcAft>
              <a:defRPr>
                <a:latin typeface="Source Sans Pro" panose="020B0503030403020204" pitchFamily="34" charset="0"/>
              </a:defRPr>
            </a:lvl4pPr>
            <a:lvl5pPr>
              <a:spcAft>
                <a:spcPts val="600"/>
              </a:spcAft>
              <a:defRPr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sv-SE" dirty="0"/>
              <a:t>Klicka här för att skriva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9160727" y="6356350"/>
            <a:ext cx="2743200" cy="365125"/>
          </a:xfrm>
        </p:spPr>
        <p:txBody>
          <a:bodyPr/>
          <a:lstStyle/>
          <a:p>
            <a:fld id="{D02B33C2-54EE-4A44-9B78-6F01870CE737}" type="slidenum">
              <a:rPr lang="sv-SE" smtClean="0"/>
              <a:t>‹#›</a:t>
            </a:fld>
            <a:endParaRPr lang="sv-SE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A84AABD9-1448-4DFC-9F69-B2160AE14FF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9846" y="224833"/>
            <a:ext cx="1690305" cy="726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041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vå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838200" y="971791"/>
            <a:ext cx="9371646" cy="1279746"/>
          </a:xfrm>
        </p:spPr>
        <p:txBody>
          <a:bodyPr anchor="b" anchorCtr="0">
            <a:normAutofit/>
          </a:bodyPr>
          <a:lstStyle>
            <a:lvl1pPr>
              <a:defRPr sz="4000" spc="-150" baseline="0">
                <a:solidFill>
                  <a:schemeClr val="accent3"/>
                </a:solidFill>
                <a:latin typeface="Source Sans Pro Semibold" panose="020B0603030403020204" pitchFamily="34" charset="0"/>
              </a:defRPr>
            </a:lvl1pPr>
          </a:lstStyle>
          <a:p>
            <a:r>
              <a:rPr lang="sv-SE" dirty="0"/>
              <a:t>Klicka här för att skriva 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838200" y="2357120"/>
            <a:ext cx="4541874" cy="3494721"/>
          </a:xfrm>
        </p:spPr>
        <p:txBody>
          <a:bodyPr/>
          <a:lstStyle>
            <a:lvl1pPr marL="0" indent="0">
              <a:spcAft>
                <a:spcPts val="600"/>
              </a:spcAft>
              <a:buNone/>
              <a:defRPr sz="2400">
                <a:latin typeface="Source Sans Pro" panose="020B0503030403020204" pitchFamily="34" charset="0"/>
              </a:defRPr>
            </a:lvl1pPr>
            <a:lvl2pPr>
              <a:spcAft>
                <a:spcPts val="600"/>
              </a:spcAft>
              <a:defRPr sz="2000">
                <a:latin typeface="Source Sans Pro" panose="020B0503030403020204" pitchFamily="34" charset="0"/>
              </a:defRPr>
            </a:lvl2pPr>
            <a:lvl3pPr>
              <a:spcAft>
                <a:spcPts val="600"/>
              </a:spcAft>
              <a:defRPr sz="1800">
                <a:latin typeface="Source Sans Pro" panose="020B0503030403020204" pitchFamily="34" charset="0"/>
              </a:defRPr>
            </a:lvl3pPr>
            <a:lvl4pPr>
              <a:spcAft>
                <a:spcPts val="600"/>
              </a:spcAft>
              <a:defRPr>
                <a:latin typeface="Source Sans Pro" panose="020B0503030403020204" pitchFamily="34" charset="0"/>
              </a:defRPr>
            </a:lvl4pPr>
            <a:lvl5pPr>
              <a:spcAft>
                <a:spcPts val="600"/>
              </a:spcAft>
              <a:defRPr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sv-SE" dirty="0"/>
              <a:t>Klicka här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9160727" y="6356350"/>
            <a:ext cx="2743200" cy="365125"/>
          </a:xfrm>
        </p:spPr>
        <p:txBody>
          <a:bodyPr/>
          <a:lstStyle/>
          <a:p>
            <a:fld id="{D02B33C2-54EE-4A44-9B78-6F01870CE737}" type="slidenum">
              <a:rPr lang="sv-SE" smtClean="0"/>
              <a:t>‹#›</a:t>
            </a:fld>
            <a:endParaRPr lang="sv-SE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A84AABD9-1448-4DFC-9F69-B2160AE14FF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9846" y="224833"/>
            <a:ext cx="1690305" cy="726637"/>
          </a:xfrm>
          <a:prstGeom prst="rect">
            <a:avLst/>
          </a:prstGeom>
        </p:spPr>
      </p:pic>
      <p:sp>
        <p:nvSpPr>
          <p:cNvPr id="8" name="Platshållare för innehåll 2">
            <a:extLst>
              <a:ext uri="{FF2B5EF4-FFF2-40B4-BE49-F238E27FC236}">
                <a16:creationId xmlns:a16="http://schemas.microsoft.com/office/drawing/2014/main" id="{7D5C7BD4-2145-4C07-8407-A2DF885128BC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5610311" y="2357120"/>
            <a:ext cx="4541874" cy="3494721"/>
          </a:xfrm>
        </p:spPr>
        <p:txBody>
          <a:bodyPr/>
          <a:lstStyle>
            <a:lvl1pPr marL="0" indent="0">
              <a:spcAft>
                <a:spcPts val="600"/>
              </a:spcAft>
              <a:buNone/>
              <a:defRPr sz="2400">
                <a:latin typeface="Source Sans Pro" panose="020B0503030403020204" pitchFamily="34" charset="0"/>
              </a:defRPr>
            </a:lvl1pPr>
            <a:lvl2pPr>
              <a:spcAft>
                <a:spcPts val="600"/>
              </a:spcAft>
              <a:defRPr sz="2000">
                <a:latin typeface="Source Sans Pro" panose="020B0503030403020204" pitchFamily="34" charset="0"/>
              </a:defRPr>
            </a:lvl2pPr>
            <a:lvl3pPr>
              <a:spcAft>
                <a:spcPts val="600"/>
              </a:spcAft>
              <a:defRPr sz="1800">
                <a:latin typeface="Source Sans Pro" panose="020B0503030403020204" pitchFamily="34" charset="0"/>
              </a:defRPr>
            </a:lvl3pPr>
            <a:lvl4pPr>
              <a:spcAft>
                <a:spcPts val="600"/>
              </a:spcAft>
              <a:defRPr>
                <a:latin typeface="Source Sans Pro" panose="020B0503030403020204" pitchFamily="34" charset="0"/>
              </a:defRPr>
            </a:lvl4pPr>
            <a:lvl5pPr>
              <a:spcAft>
                <a:spcPts val="600"/>
              </a:spcAft>
              <a:defRPr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sv-SE" dirty="0"/>
              <a:t>Klicka här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410399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bild">
    <p:bg>
      <p:bgPr>
        <a:solidFill>
          <a:srgbClr val="0055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9145858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02B33C2-54EE-4A44-9B78-6F01870CE737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6BDCDAAA-750D-42AA-98E5-8271C45780F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6311" y="206980"/>
            <a:ext cx="1731835" cy="744490"/>
          </a:xfrm>
          <a:prstGeom prst="rect">
            <a:avLst/>
          </a:prstGeom>
        </p:spPr>
      </p:pic>
      <p:sp>
        <p:nvSpPr>
          <p:cNvPr id="8" name="Rubrik 1">
            <a:extLst>
              <a:ext uri="{FF2B5EF4-FFF2-40B4-BE49-F238E27FC236}">
                <a16:creationId xmlns:a16="http://schemas.microsoft.com/office/drawing/2014/main" id="{2799875D-D8A9-4841-8D7E-A35C501517B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1186" y="1122363"/>
            <a:ext cx="8206597" cy="2980080"/>
          </a:xfrm>
        </p:spPr>
        <p:txBody>
          <a:bodyPr anchor="b">
            <a:normAutofit/>
          </a:bodyPr>
          <a:lstStyle>
            <a:lvl1pPr algn="l">
              <a:defRPr sz="5400" spc="-150" baseline="0">
                <a:solidFill>
                  <a:srgbClr val="A6CF38"/>
                </a:solidFill>
                <a:latin typeface="Source Sans Pro Semibold" panose="020B0603030403020204" pitchFamily="34" charset="0"/>
              </a:defRPr>
            </a:lvl1pPr>
          </a:lstStyle>
          <a:p>
            <a:r>
              <a:rPr lang="sv-SE" dirty="0"/>
              <a:t>Rubrik för avsnittet</a:t>
            </a:r>
          </a:p>
        </p:txBody>
      </p:sp>
      <p:sp>
        <p:nvSpPr>
          <p:cNvPr id="9" name="Platshållare för text 7">
            <a:extLst>
              <a:ext uri="{FF2B5EF4-FFF2-40B4-BE49-F238E27FC236}">
                <a16:creationId xmlns:a16="http://schemas.microsoft.com/office/drawing/2014/main" id="{0776DC2C-AFFD-4118-AF33-ABB7FB720F9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3488" y="4102100"/>
            <a:ext cx="8207375" cy="1666875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Underrubrik</a:t>
            </a:r>
          </a:p>
        </p:txBody>
      </p:sp>
    </p:spTree>
    <p:extLst>
      <p:ext uri="{BB962C8B-B14F-4D97-AF65-F5344CB8AC3E}">
        <p14:creationId xmlns:p14="http://schemas.microsoft.com/office/powerpoint/2010/main" val="40234937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ående bild m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>
            <a:extLst>
              <a:ext uri="{FF2B5EF4-FFF2-40B4-BE49-F238E27FC236}">
                <a16:creationId xmlns:a16="http://schemas.microsoft.com/office/drawing/2014/main" id="{C638CB14-7B33-4E9A-ACFD-F32595E4C15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058615" y="0"/>
            <a:ext cx="4080998" cy="6858000"/>
          </a:xfrm>
        </p:spPr>
        <p:txBody>
          <a:bodyPr/>
          <a:lstStyle/>
          <a:p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838200" y="1195709"/>
            <a:ext cx="6529039" cy="1380947"/>
          </a:xfrm>
        </p:spPr>
        <p:txBody>
          <a:bodyPr anchor="b" anchorCtr="0">
            <a:normAutofit/>
          </a:bodyPr>
          <a:lstStyle>
            <a:lvl1pPr>
              <a:defRPr sz="4000" spc="-150" baseline="0">
                <a:solidFill>
                  <a:schemeClr val="accent3"/>
                </a:solidFill>
                <a:latin typeface="Source Sans Pro Semibold" panose="020B0603030403020204" pitchFamily="34" charset="0"/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200" y="2634712"/>
            <a:ext cx="6529039" cy="3542250"/>
          </a:xfrm>
        </p:spPr>
        <p:txBody>
          <a:bodyPr/>
          <a:lstStyle>
            <a:lvl1pPr marL="0" indent="0">
              <a:buNone/>
              <a:defRPr sz="2400">
                <a:latin typeface="Source Sans Pro" panose="020B0503030403020204" pitchFamily="34" charset="0"/>
              </a:defRPr>
            </a:lvl1pPr>
            <a:lvl2pPr>
              <a:defRPr sz="2000">
                <a:latin typeface="Source Sans Pro" panose="020B0503030403020204" pitchFamily="34" charset="0"/>
              </a:defRPr>
            </a:lvl2pPr>
            <a:lvl3pPr>
              <a:defRPr sz="1800">
                <a:latin typeface="Source Sans Pro" panose="020B0503030403020204" pitchFamily="34" charset="0"/>
              </a:defRPr>
            </a:lvl3pPr>
            <a:lvl4pPr>
              <a:defRPr>
                <a:latin typeface="Source Sans Pro" panose="020B0503030403020204" pitchFamily="34" charset="0"/>
              </a:defRPr>
            </a:lvl4pPr>
            <a:lvl5pPr>
              <a:defRPr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7B7A8CB7-9EA9-405B-9ECF-57257BC613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769" y="212679"/>
            <a:ext cx="1273361" cy="547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7054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gande bild m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>
            <a:extLst>
              <a:ext uri="{FF2B5EF4-FFF2-40B4-BE49-F238E27FC236}">
                <a16:creationId xmlns:a16="http://schemas.microsoft.com/office/drawing/2014/main" id="{C638CB14-7B33-4E9A-ACFD-F32595E4C15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099823" y="0"/>
            <a:ext cx="7084393" cy="4723492"/>
          </a:xfrm>
        </p:spPr>
        <p:txBody>
          <a:bodyPr/>
          <a:lstStyle/>
          <a:p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838200" y="1128911"/>
            <a:ext cx="3827745" cy="1433232"/>
          </a:xfrm>
        </p:spPr>
        <p:txBody>
          <a:bodyPr anchor="b" anchorCtr="0">
            <a:normAutofit/>
          </a:bodyPr>
          <a:lstStyle>
            <a:lvl1pPr>
              <a:defRPr sz="4000" spc="-150" baseline="0">
                <a:solidFill>
                  <a:schemeClr val="accent3"/>
                </a:solidFill>
                <a:latin typeface="Source Sans Pro Semibold" panose="020B0603030403020204" pitchFamily="34" charset="0"/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200" y="2634712"/>
            <a:ext cx="3827745" cy="3542250"/>
          </a:xfrm>
        </p:spPr>
        <p:txBody>
          <a:bodyPr/>
          <a:lstStyle>
            <a:lvl1pPr marL="0" indent="0">
              <a:buNone/>
              <a:defRPr sz="2000">
                <a:latin typeface="Source Sans Pro" panose="020B0503030403020204" pitchFamily="34" charset="0"/>
              </a:defRPr>
            </a:lvl1pPr>
            <a:lvl2pPr>
              <a:defRPr sz="1800">
                <a:latin typeface="Source Sans Pro" panose="020B0503030403020204" pitchFamily="34" charset="0"/>
              </a:defRPr>
            </a:lvl2pPr>
            <a:lvl3pPr>
              <a:defRPr sz="1600">
                <a:latin typeface="Source Sans Pro" panose="020B0503030403020204" pitchFamily="34" charset="0"/>
              </a:defRPr>
            </a:lvl3pPr>
            <a:lvl4pPr>
              <a:defRPr sz="1600">
                <a:latin typeface="Source Sans Pro" panose="020B0503030403020204" pitchFamily="34" charset="0"/>
              </a:defRPr>
            </a:lvl4pPr>
            <a:lvl5pPr>
              <a:defRPr sz="1600"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F76741C6-43D3-4ADE-B7A9-DC22F67F18B0}"/>
              </a:ext>
            </a:extLst>
          </p:cNvPr>
          <p:cNvSpPr/>
          <p:nvPr userDrawn="1"/>
        </p:nvSpPr>
        <p:spPr>
          <a:xfrm>
            <a:off x="5099823" y="4723492"/>
            <a:ext cx="7084394" cy="2134508"/>
          </a:xfrm>
          <a:prstGeom prst="rect">
            <a:avLst/>
          </a:prstGeom>
          <a:solidFill>
            <a:srgbClr val="0055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7099BE6B-7AFC-4461-ACF5-D64108E5869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769" y="212679"/>
            <a:ext cx="1273361" cy="547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3786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>
            <a:extLst>
              <a:ext uri="{FF2B5EF4-FFF2-40B4-BE49-F238E27FC236}">
                <a16:creationId xmlns:a16="http://schemas.microsoft.com/office/drawing/2014/main" id="{C638CB14-7B33-4E9A-ACFD-F32595E4C15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79944" y="0"/>
            <a:ext cx="10512058" cy="6858000"/>
          </a:xfrm>
        </p:spPr>
        <p:txBody>
          <a:bodyPr/>
          <a:lstStyle/>
          <a:p>
            <a:endParaRPr lang="sv-SE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F76741C6-43D3-4ADE-B7A9-DC22F67F18B0}"/>
              </a:ext>
            </a:extLst>
          </p:cNvPr>
          <p:cNvSpPr/>
          <p:nvPr userDrawn="1"/>
        </p:nvSpPr>
        <p:spPr>
          <a:xfrm>
            <a:off x="1" y="0"/>
            <a:ext cx="1679944" cy="6858000"/>
          </a:xfrm>
          <a:prstGeom prst="rect">
            <a:avLst/>
          </a:prstGeom>
          <a:solidFill>
            <a:srgbClr val="0055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17E15A73-46D0-4D7F-8112-A8693DEF85B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6" y="188235"/>
            <a:ext cx="1340760" cy="576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794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838200" y="224833"/>
            <a:ext cx="7774172" cy="717553"/>
          </a:xfrm>
        </p:spPr>
        <p:txBody>
          <a:bodyPr anchor="b" anchorCtr="0">
            <a:normAutofit/>
          </a:bodyPr>
          <a:lstStyle>
            <a:lvl1pPr>
              <a:defRPr sz="3200" spc="-150" baseline="0">
                <a:solidFill>
                  <a:schemeClr val="accent3"/>
                </a:solidFill>
                <a:latin typeface="Source Sans Pro Semibold" panose="020B0603030403020204" pitchFamily="34" charset="0"/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251D4C7A-8179-41C9-8075-7E07771269D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38200" y="951470"/>
            <a:ext cx="9167037" cy="526857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2405207A-686B-4280-A519-BF69BE0D48D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9846" y="224833"/>
            <a:ext cx="1690305" cy="726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5334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vslutsbild">
    <p:bg>
      <p:bgPr>
        <a:solidFill>
          <a:srgbClr val="0055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05B88CC4-EE60-49E6-9BAA-C69AF816066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2253" y="2683688"/>
            <a:ext cx="3467493" cy="1490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6715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38200" y="1140108"/>
            <a:ext cx="9371646" cy="112158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8200" y="2306319"/>
            <a:ext cx="9371646" cy="38706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2B33C2-54EE-4A44-9B78-6F01870CE73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18790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878" r:id="rId2"/>
    <p:sldLayoutId id="2147483704" r:id="rId3"/>
    <p:sldLayoutId id="2147483659" r:id="rId4"/>
    <p:sldLayoutId id="2147483714" r:id="rId5"/>
    <p:sldLayoutId id="2147483718" r:id="rId6"/>
    <p:sldLayoutId id="2147483722" r:id="rId7"/>
    <p:sldLayoutId id="2147483724" r:id="rId8"/>
    <p:sldLayoutId id="2147483874" r:id="rId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3"/>
          </a:solidFill>
          <a:latin typeface="Source Sans Pro Semibold" panose="020B0603030403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Source Sans Pro" panose="020B0503030403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ource Sans Pro" panose="020B0503030403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Source Sans Pro" panose="020B0503030403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ource Sans Pro" panose="020B0503030403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ource Sans Pro" panose="020B0503030403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ts.se/digitaldelaktighet" TargetMode="External"/><Relationship Id="rId2" Type="http://schemas.openxmlformats.org/officeDocument/2006/relationships/hyperlink" Target="http://funkit.uppsala.se/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05BE707-A281-4675-A470-77ACDB7DDB9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Pensions-myndigheten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D95EF37-952E-40D1-BD39-43AF69DBEED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sv-SE" dirty="0"/>
              <a:t>Funk-IT Lyftet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1FBDCCC3-7D96-4E0D-949A-80E80CC4C21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5708" y="4776134"/>
            <a:ext cx="8182867" cy="320622"/>
          </a:xfrm>
        </p:spPr>
        <p:txBody>
          <a:bodyPr/>
          <a:lstStyle/>
          <a:p>
            <a:r>
              <a:rPr lang="sv-SE" dirty="0"/>
              <a:t>24 juni 2021</a:t>
            </a:r>
          </a:p>
        </p:txBody>
      </p:sp>
    </p:spTree>
    <p:extLst>
      <p:ext uri="{BB962C8B-B14F-4D97-AF65-F5344CB8AC3E}">
        <p14:creationId xmlns:p14="http://schemas.microsoft.com/office/powerpoint/2010/main" val="19573118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dirty="0"/>
              <a:t>Sida </a:t>
            </a:r>
            <a:fld id="{D02B33C2-54EE-4A44-9B78-6F01870CE737}" type="slidenum">
              <a:rPr lang="sv-SE" smtClean="0"/>
              <a:t>10</a:t>
            </a:fld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D72C61BA-A158-4CCE-80B0-4CB59FCF15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1790"/>
            <a:ext cx="3224514" cy="829251"/>
          </a:xfrm>
        </p:spPr>
        <p:txBody>
          <a:bodyPr>
            <a:normAutofit/>
          </a:bodyPr>
          <a:lstStyle/>
          <a:p>
            <a:r>
              <a:rPr lang="sv-SE" b="1" dirty="0"/>
              <a:t>Mina tjänster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200" y="2339675"/>
            <a:ext cx="3542495" cy="3166483"/>
          </a:xfrm>
        </p:spPr>
        <p:txBody>
          <a:bodyPr/>
          <a:lstStyle/>
          <a:p>
            <a:r>
              <a:rPr lang="sv-SE" dirty="0"/>
              <a:t>Om du klickar på Mina tjänster finns alternativen:</a:t>
            </a:r>
          </a:p>
          <a:p>
            <a:r>
              <a:rPr lang="sv-SE" dirty="0"/>
              <a:t>- Ansök eller ändra</a:t>
            </a:r>
          </a:p>
          <a:p>
            <a:r>
              <a:rPr lang="sv-SE" dirty="0"/>
              <a:t>- Min premiepension</a:t>
            </a:r>
          </a:p>
          <a:p>
            <a:r>
              <a:rPr lang="sv-SE" dirty="0"/>
              <a:t>- Pension och prognos.</a:t>
            </a:r>
            <a:endParaRPr lang="sv-SE" b="1" dirty="0"/>
          </a:p>
        </p:txBody>
      </p:sp>
      <p:pic>
        <p:nvPicPr>
          <p:cNvPr id="7" name="Platshållare för innehåll 8" descr="Mina tjänster i rött i det andra gula fältet uppifrån.">
            <a:extLst>
              <a:ext uri="{FF2B5EF4-FFF2-40B4-BE49-F238E27FC236}">
                <a16:creationId xmlns:a16="http://schemas.microsoft.com/office/drawing/2014/main" id="{9FAE62FF-0967-4D08-8365-8B26118013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0823" y="899221"/>
            <a:ext cx="6422977" cy="5508250"/>
          </a:xfrm>
          <a:prstGeom prst="rect">
            <a:avLst/>
          </a:prstGeom>
        </p:spPr>
      </p:pic>
      <p:cxnSp>
        <p:nvCxnSpPr>
          <p:cNvPr id="5" name="Rak pilkoppling 4">
            <a:extLst>
              <a:ext uri="{FF2B5EF4-FFF2-40B4-BE49-F238E27FC236}">
                <a16:creationId xmlns:a16="http://schemas.microsoft.com/office/drawing/2014/main" id="{3050F91F-29D6-4553-B73F-475974F28B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257746" y="1995140"/>
            <a:ext cx="1609935" cy="0"/>
          </a:xfrm>
          <a:prstGeom prst="straightConnector1">
            <a:avLst/>
          </a:prstGeom>
          <a:ln w="1016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92639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dirty="0"/>
              <a:t>Sida </a:t>
            </a:r>
            <a:fld id="{D02B33C2-54EE-4A44-9B78-6F01870CE737}" type="slidenum">
              <a:rPr lang="sv-SE" smtClean="0"/>
              <a:t>11</a:t>
            </a:fld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29FCDDE0-86DC-45CA-8B14-47A2EAFBA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1791"/>
            <a:ext cx="3212939" cy="1279746"/>
          </a:xfrm>
        </p:spPr>
        <p:txBody>
          <a:bodyPr/>
          <a:lstStyle/>
          <a:p>
            <a:r>
              <a:rPr lang="sv-SE" b="1" dirty="0"/>
              <a:t>Ansök eller ändra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200" y="2617493"/>
            <a:ext cx="3406254" cy="2895673"/>
          </a:xfrm>
        </p:spPr>
        <p:txBody>
          <a:bodyPr/>
          <a:lstStyle/>
          <a:p>
            <a:r>
              <a:rPr lang="sv-SE" dirty="0"/>
              <a:t>Om du idag uppbringar pension eller snart kommer göra det, kan du här ange eller ändra ditt kontonummer som pensionen ska betalas ut till.</a:t>
            </a:r>
          </a:p>
        </p:txBody>
      </p:sp>
      <p:pic>
        <p:nvPicPr>
          <p:cNvPr id="5" name="Platshållare för innehåll 4" descr="Ansök och ändra symbolen är en penna finns till vänster på sidan längst upp i listan."/>
          <p:cNvPicPr>
            <a:picLocks noGrp="1" noChangeAspect="1"/>
          </p:cNvPicPr>
          <p:nvPr>
            <p:ph idx="13"/>
          </p:nvPr>
        </p:nvPicPr>
        <p:blipFill>
          <a:blip r:embed="rId2"/>
          <a:stretch>
            <a:fillRect/>
          </a:stretch>
        </p:blipFill>
        <p:spPr>
          <a:xfrm>
            <a:off x="4710896" y="604495"/>
            <a:ext cx="5522701" cy="5221357"/>
          </a:xfrm>
          <a:prstGeom prst="rect">
            <a:avLst/>
          </a:prstGeom>
        </p:spPr>
      </p:pic>
      <p:cxnSp>
        <p:nvCxnSpPr>
          <p:cNvPr id="6" name="Rak pilkoppling 5">
            <a:extLst>
              <a:ext uri="{FF2B5EF4-FFF2-40B4-BE49-F238E27FC236}">
                <a16:creationId xmlns:a16="http://schemas.microsoft.com/office/drawing/2014/main" id="{3B8FDC5F-7F71-4280-8A22-88E617D680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4124878" y="1527858"/>
            <a:ext cx="910109" cy="492480"/>
          </a:xfrm>
          <a:prstGeom prst="straightConnector1">
            <a:avLst/>
          </a:prstGeom>
          <a:ln w="1016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2293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dirty="0"/>
              <a:t>Sida 12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E818D3C8-04B8-4D4C-ABFB-EFE53B8CFD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1791"/>
            <a:ext cx="3004595" cy="739563"/>
          </a:xfrm>
        </p:spPr>
        <p:txBody>
          <a:bodyPr/>
          <a:lstStyle/>
          <a:p>
            <a:r>
              <a:rPr lang="sv-SE" dirty="0"/>
              <a:t>Bank</a:t>
            </a:r>
            <a:r>
              <a:rPr lang="sv-SE" baseline="0" dirty="0"/>
              <a:t>konto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200" y="1952820"/>
            <a:ext cx="3157989" cy="3835583"/>
          </a:xfrm>
        </p:spPr>
        <p:txBody>
          <a:bodyPr/>
          <a:lstStyle/>
          <a:p>
            <a:pPr>
              <a:spcAft>
                <a:spcPts val="2400"/>
              </a:spcAft>
            </a:pPr>
            <a:r>
              <a:rPr lang="sv-SE" dirty="0"/>
              <a:t>Du anger ditt clearing- samt kontonummer i rutorna, klicka sedan på </a:t>
            </a:r>
            <a:r>
              <a:rPr lang="sv-SE" b="1" dirty="0"/>
              <a:t>Nästa </a:t>
            </a:r>
            <a:r>
              <a:rPr lang="sv-SE" dirty="0"/>
              <a:t>för att ange dina kontaktuppgifter.</a:t>
            </a:r>
          </a:p>
          <a:p>
            <a:r>
              <a:rPr lang="sv-SE" dirty="0"/>
              <a:t>OBS! har ditt clearing nummer mer än 4 siffror, anger du endast de 4 första. </a:t>
            </a:r>
          </a:p>
        </p:txBody>
      </p:sp>
      <p:pic>
        <p:nvPicPr>
          <p:cNvPr id="5" name="Platshållare för innehåll 4" descr="Clearingnummer till vänster och kontonummer till höger. Nästa i vit text med blå bakgrund längst ner till höger."/>
          <p:cNvPicPr>
            <a:picLocks noGrp="1" noChangeAspect="1"/>
          </p:cNvPicPr>
          <p:nvPr>
            <p:ph idx="13"/>
          </p:nvPr>
        </p:nvPicPr>
        <p:blipFill>
          <a:blip r:embed="rId2"/>
          <a:stretch>
            <a:fillRect/>
          </a:stretch>
        </p:blipFill>
        <p:spPr>
          <a:xfrm>
            <a:off x="4032338" y="566601"/>
            <a:ext cx="6215170" cy="5070270"/>
          </a:xfrm>
          <a:prstGeom prst="rect">
            <a:avLst/>
          </a:prstGeom>
        </p:spPr>
      </p:pic>
      <p:cxnSp>
        <p:nvCxnSpPr>
          <p:cNvPr id="6" name="Rak pilkoppling 5">
            <a:extLst>
              <a:ext uri="{FF2B5EF4-FFF2-40B4-BE49-F238E27FC236}">
                <a16:creationId xmlns:a16="http://schemas.microsoft.com/office/drawing/2014/main" id="{DCC22D3D-CDAE-4016-B0BD-62004CD349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842795" y="4294761"/>
            <a:ext cx="1252645" cy="0"/>
          </a:xfrm>
          <a:prstGeom prst="straightConnector1">
            <a:avLst/>
          </a:prstGeom>
          <a:ln w="1016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ak pilkoppling 6">
            <a:extLst>
              <a:ext uri="{FF2B5EF4-FFF2-40B4-BE49-F238E27FC236}">
                <a16:creationId xmlns:a16="http://schemas.microsoft.com/office/drawing/2014/main" id="{FA8EDDA8-23F3-426F-A991-014A37B02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8965675" y="4815621"/>
            <a:ext cx="1405241" cy="0"/>
          </a:xfrm>
          <a:prstGeom prst="straightConnector1">
            <a:avLst/>
          </a:prstGeom>
          <a:ln w="1016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53519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dirty="0"/>
              <a:t>Sida </a:t>
            </a:r>
            <a:fld id="{D02B33C2-54EE-4A44-9B78-6F01870CE737}" type="slidenum">
              <a:rPr lang="sv-SE" smtClean="0"/>
              <a:t>13</a:t>
            </a:fld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44614E20-5222-417F-98D3-0E1AB22B93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1791"/>
            <a:ext cx="4049915" cy="756338"/>
          </a:xfrm>
        </p:spPr>
        <p:txBody>
          <a:bodyPr/>
          <a:lstStyle/>
          <a:p>
            <a:r>
              <a:rPr lang="sv-SE" dirty="0"/>
              <a:t>Bekräfta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200" y="2251537"/>
            <a:ext cx="3317111" cy="3266613"/>
          </a:xfrm>
        </p:spPr>
        <p:txBody>
          <a:bodyPr/>
          <a:lstStyle/>
          <a:p>
            <a:pPr>
              <a:spcAft>
                <a:spcPts val="2400"/>
              </a:spcAft>
            </a:pPr>
            <a:r>
              <a:rPr lang="sv-SE" dirty="0"/>
              <a:t>Du skriver under och bekräftar dina bankuppgifter genom att starta din e-legitimation, till exempel Mobilt </a:t>
            </a:r>
            <a:r>
              <a:rPr lang="sv-SE" dirty="0" err="1"/>
              <a:t>BankID</a:t>
            </a:r>
            <a:r>
              <a:rPr lang="sv-SE" dirty="0"/>
              <a:t>.</a:t>
            </a:r>
          </a:p>
          <a:p>
            <a:r>
              <a:rPr lang="sv-SE" dirty="0"/>
              <a:t>Ångrar du dig klickar du på </a:t>
            </a:r>
            <a:r>
              <a:rPr lang="sv-SE" b="1" dirty="0"/>
              <a:t>Avbryt.</a:t>
            </a:r>
            <a:endParaRPr lang="sv-SE" dirty="0"/>
          </a:p>
        </p:txBody>
      </p:sp>
      <p:pic>
        <p:nvPicPr>
          <p:cNvPr id="14" name="Platshållare för innehåll 13" descr="Avbryt finns längst ner till vänster på sidan."/>
          <p:cNvPicPr>
            <a:picLocks noGrp="1" noChangeAspect="1"/>
          </p:cNvPicPr>
          <p:nvPr>
            <p:ph idx="13"/>
          </p:nvPr>
        </p:nvPicPr>
        <p:blipFill>
          <a:blip r:embed="rId2"/>
          <a:stretch>
            <a:fillRect/>
          </a:stretch>
        </p:blipFill>
        <p:spPr>
          <a:xfrm>
            <a:off x="4888115" y="1472466"/>
            <a:ext cx="6074041" cy="4488495"/>
          </a:xfrm>
          <a:prstGeom prst="rect">
            <a:avLst/>
          </a:prstGeom>
        </p:spPr>
      </p:pic>
      <p:cxnSp>
        <p:nvCxnSpPr>
          <p:cNvPr id="5" name="Rak pilkoppling 4">
            <a:extLst>
              <a:ext uri="{FF2B5EF4-FFF2-40B4-BE49-F238E27FC236}">
                <a16:creationId xmlns:a16="http://schemas.microsoft.com/office/drawing/2014/main" id="{A9856A6B-F038-49C2-BFE7-886B1A46FF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888115" y="3287763"/>
            <a:ext cx="1379966" cy="0"/>
          </a:xfrm>
          <a:prstGeom prst="straightConnector1">
            <a:avLst/>
          </a:prstGeom>
          <a:ln w="1016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57479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dirty="0"/>
              <a:t>Sida </a:t>
            </a:r>
            <a:fld id="{D02B33C2-54EE-4A44-9B78-6F01870CE737}" type="slidenum">
              <a:rPr lang="sv-SE" smtClean="0"/>
              <a:t>14</a:t>
            </a:fld>
            <a:endParaRPr lang="sv-SE" dirty="0"/>
          </a:p>
        </p:txBody>
      </p:sp>
      <p:sp>
        <p:nvSpPr>
          <p:cNvPr id="6" name="Rubrik 5">
            <a:extLst>
              <a:ext uri="{FF2B5EF4-FFF2-40B4-BE49-F238E27FC236}">
                <a16:creationId xmlns:a16="http://schemas.microsoft.com/office/drawing/2014/main" id="{D196048C-B893-4070-9F16-013ABC1B00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7784"/>
            <a:ext cx="3784134" cy="1279746"/>
          </a:xfrm>
        </p:spPr>
        <p:txBody>
          <a:bodyPr/>
          <a:lstStyle/>
          <a:p>
            <a:r>
              <a:rPr lang="sv-SE" b="1" dirty="0"/>
              <a:t>Min premiepension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200" y="1736522"/>
            <a:ext cx="3431796" cy="4984954"/>
          </a:xfrm>
        </p:spPr>
        <p:txBody>
          <a:bodyPr/>
          <a:lstStyle/>
          <a:p>
            <a:r>
              <a:rPr lang="sv-SE" dirty="0"/>
              <a:t>Här finns följande information om din premiepension:</a:t>
            </a:r>
          </a:p>
          <a:p>
            <a:r>
              <a:rPr lang="sv-SE" dirty="0"/>
              <a:t>- Fondportfölj </a:t>
            </a:r>
          </a:p>
          <a:p>
            <a:r>
              <a:rPr lang="sv-SE" dirty="0"/>
              <a:t>- Kontohändelser</a:t>
            </a:r>
          </a:p>
          <a:p>
            <a:r>
              <a:rPr lang="sv-SE" dirty="0"/>
              <a:t>- Byta fonder</a:t>
            </a:r>
            <a:endParaRPr lang="sv-SE" b="1" dirty="0"/>
          </a:p>
          <a:p>
            <a:pPr>
              <a:spcAft>
                <a:spcPts val="2400"/>
              </a:spcAft>
            </a:pPr>
            <a:r>
              <a:rPr lang="sv-SE" dirty="0"/>
              <a:t>- AP7 </a:t>
            </a:r>
            <a:r>
              <a:rPr lang="sv-SE" dirty="0" err="1"/>
              <a:t>Såfa</a:t>
            </a:r>
            <a:r>
              <a:rPr lang="sv-SE" dirty="0"/>
              <a:t> och statens sparalternativ</a:t>
            </a:r>
          </a:p>
          <a:p>
            <a:r>
              <a:rPr lang="sv-SE" dirty="0"/>
              <a:t>Klicka och läs det som intresserar dig.</a:t>
            </a:r>
          </a:p>
        </p:txBody>
      </p:sp>
      <p:pic>
        <p:nvPicPr>
          <p:cNvPr id="9" name="Platshållare för innehåll 4" descr="Min premiepensions symbol en väska finns till vänster som andra i listan."/>
          <p:cNvPicPr>
            <a:picLocks noGrp="1" noChangeAspect="1"/>
          </p:cNvPicPr>
          <p:nvPr>
            <p:ph idx="13"/>
          </p:nvPr>
        </p:nvPicPr>
        <p:blipFill>
          <a:blip r:embed="rId2"/>
          <a:stretch>
            <a:fillRect/>
          </a:stretch>
        </p:blipFill>
        <p:spPr>
          <a:xfrm>
            <a:off x="4484493" y="808361"/>
            <a:ext cx="5868184" cy="5547989"/>
          </a:xfrm>
          <a:prstGeom prst="rect">
            <a:avLst/>
          </a:prstGeom>
        </p:spPr>
      </p:pic>
      <p:cxnSp>
        <p:nvCxnSpPr>
          <p:cNvPr id="5" name="Rak pilkoppling 4">
            <a:extLst>
              <a:ext uri="{FF2B5EF4-FFF2-40B4-BE49-F238E27FC236}">
                <a16:creationId xmlns:a16="http://schemas.microsoft.com/office/drawing/2014/main" id="{93066EF1-0613-49B2-B377-024A1761EC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4020782" y="2686093"/>
            <a:ext cx="712926" cy="173066"/>
          </a:xfrm>
          <a:prstGeom prst="straightConnector1">
            <a:avLst/>
          </a:prstGeom>
          <a:ln w="1016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15050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dirty="0"/>
              <a:t>Sida </a:t>
            </a:r>
            <a:fld id="{D02B33C2-54EE-4A44-9B78-6F01870CE737}" type="slidenum">
              <a:rPr lang="sv-SE" smtClean="0"/>
              <a:t>15</a:t>
            </a:fld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6D44C281-5A20-4D8A-9EED-70BB2F7C84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444620"/>
            <a:ext cx="3344721" cy="1224787"/>
          </a:xfrm>
        </p:spPr>
        <p:txBody>
          <a:bodyPr>
            <a:noAutofit/>
          </a:bodyPr>
          <a:lstStyle/>
          <a:p>
            <a:r>
              <a:rPr lang="sv-SE" b="1" dirty="0"/>
              <a:t>Pension och prognos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199" y="1669406"/>
            <a:ext cx="3649911" cy="5052069"/>
          </a:xfrm>
        </p:spPr>
        <p:txBody>
          <a:bodyPr/>
          <a:lstStyle/>
          <a:p>
            <a:r>
              <a:rPr lang="sv-SE" dirty="0"/>
              <a:t>Här hittar du:</a:t>
            </a:r>
          </a:p>
          <a:p>
            <a:r>
              <a:rPr lang="sv-SE" dirty="0"/>
              <a:t>- Mina ärenden</a:t>
            </a:r>
          </a:p>
          <a:p>
            <a:r>
              <a:rPr lang="sv-SE" dirty="0"/>
              <a:t>- Orange kuvert årsbesked</a:t>
            </a:r>
          </a:p>
          <a:p>
            <a:r>
              <a:rPr lang="sv-SE" dirty="0"/>
              <a:t>- Mina pensionskonton</a:t>
            </a:r>
          </a:p>
          <a:p>
            <a:pPr>
              <a:spcAft>
                <a:spcPts val="2400"/>
              </a:spcAft>
            </a:pPr>
            <a:r>
              <a:rPr lang="sv-SE" dirty="0"/>
              <a:t>- Olika livssituationer påverkar din pension</a:t>
            </a:r>
          </a:p>
          <a:p>
            <a:pPr>
              <a:spcAft>
                <a:spcPts val="2400"/>
              </a:spcAft>
            </a:pPr>
            <a:r>
              <a:rPr lang="sv-SE" dirty="0"/>
              <a:t>Klicka på och läs det som intresserar dig.</a:t>
            </a:r>
          </a:p>
          <a:p>
            <a:pPr>
              <a:spcAft>
                <a:spcPts val="2400"/>
              </a:spcAft>
            </a:pPr>
            <a:r>
              <a:rPr lang="sv-SE" dirty="0"/>
              <a:t>Glöm inte att logga ut när du är klar.</a:t>
            </a:r>
            <a:endParaRPr lang="sv-SE" b="1" dirty="0"/>
          </a:p>
        </p:txBody>
      </p:sp>
      <p:pic>
        <p:nvPicPr>
          <p:cNvPr id="9" name="Platshållare för innehåll 4" descr="Pension och prognos symbol en triangel finns till vänster, tredje i listan. Logga ut uppe till höger på sidan."/>
          <p:cNvPicPr>
            <a:picLocks noGrp="1" noChangeAspect="1"/>
          </p:cNvPicPr>
          <p:nvPr>
            <p:ph idx="13"/>
          </p:nvPr>
        </p:nvPicPr>
        <p:blipFill>
          <a:blip r:embed="rId2"/>
          <a:stretch>
            <a:fillRect/>
          </a:stretch>
        </p:blipFill>
        <p:spPr>
          <a:xfrm>
            <a:off x="4399583" y="892837"/>
            <a:ext cx="6044217" cy="5555791"/>
          </a:xfrm>
          <a:prstGeom prst="rect">
            <a:avLst/>
          </a:prstGeom>
        </p:spPr>
      </p:pic>
      <p:cxnSp>
        <p:nvCxnSpPr>
          <p:cNvPr id="5" name="Rak pilkoppling 4">
            <a:extLst>
              <a:ext uri="{FF2B5EF4-FFF2-40B4-BE49-F238E27FC236}">
                <a16:creationId xmlns:a16="http://schemas.microsoft.com/office/drawing/2014/main" id="{40C619B0-08E9-490F-99A6-81A7300B7F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026571" y="4786631"/>
            <a:ext cx="678201" cy="0"/>
          </a:xfrm>
          <a:prstGeom prst="straightConnector1">
            <a:avLst/>
          </a:prstGeom>
          <a:ln w="1016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ak pilkoppling 6">
            <a:extLst>
              <a:ext uri="{FF2B5EF4-FFF2-40B4-BE49-F238E27FC236}">
                <a16:creationId xmlns:a16="http://schemas.microsoft.com/office/drawing/2014/main" id="{8EB8C32E-8686-4926-B3B8-FDA5729458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 flipV="1">
            <a:off x="9862055" y="1206142"/>
            <a:ext cx="1022863" cy="926528"/>
          </a:xfrm>
          <a:prstGeom prst="straightConnector1">
            <a:avLst/>
          </a:prstGeom>
          <a:ln w="1016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2438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dirty="0"/>
              <a:t>Sida </a:t>
            </a:r>
            <a:fld id="{D02B33C2-54EE-4A44-9B78-6F01870CE737}" type="slidenum">
              <a:rPr lang="sv-SE" smtClean="0"/>
              <a:t>16</a:t>
            </a:fld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Funk-IT Lyftet är ett samarbete mellan: 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200" y="2917661"/>
            <a:ext cx="5552769" cy="2374271"/>
          </a:xfrm>
        </p:spPr>
        <p:txBody>
          <a:bodyPr/>
          <a:lstStyle/>
          <a:p>
            <a:r>
              <a:rPr lang="sv-SE" dirty="0"/>
              <a:t>Post- och Telestyrelsen</a:t>
            </a:r>
          </a:p>
          <a:p>
            <a:r>
              <a:rPr lang="sv-SE" dirty="0"/>
              <a:t>Uppsala kommun, Omsorgsförvaltningen, Socialpsykiatrin och Arbete och bostad</a:t>
            </a:r>
          </a:p>
          <a:p>
            <a:r>
              <a:rPr lang="sv-SE" dirty="0"/>
              <a:t>TIF- Träffpunkternas intresseförening</a:t>
            </a:r>
          </a:p>
          <a:p>
            <a:r>
              <a:rPr lang="sv-SE" dirty="0"/>
              <a:t>Brukarrådet- Arbete och bostad</a:t>
            </a:r>
          </a:p>
        </p:txBody>
      </p:sp>
      <p:sp>
        <p:nvSpPr>
          <p:cNvPr id="7" name="Platshållare för innehåll 5">
            <a:extLst>
              <a:ext uri="{FF2B5EF4-FFF2-40B4-BE49-F238E27FC236}">
                <a16:creationId xmlns:a16="http://schemas.microsoft.com/office/drawing/2014/main" id="{B4C5D826-C6B1-470A-9987-41E5FD647018}"/>
              </a:ext>
            </a:extLst>
          </p:cNvPr>
          <p:cNvSpPr txBox="1">
            <a:spLocks/>
          </p:cNvSpPr>
          <p:nvPr/>
        </p:nvSpPr>
        <p:spPr>
          <a:xfrm>
            <a:off x="838199" y="5663909"/>
            <a:ext cx="5320211" cy="69244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dirty="0">
                <a:hlinkClick r:id="rId2"/>
              </a:rPr>
              <a:t>Funk-IT lyftets hemsida</a:t>
            </a:r>
            <a:endParaRPr lang="sv-SE" dirty="0"/>
          </a:p>
        </p:txBody>
      </p:sp>
      <p:pic>
        <p:nvPicPr>
          <p:cNvPr id="6" name="Platshållare för innehåll 5" descr="Stöds och finansieras av PTS arbete med digital delaktighet.">
            <a:hlinkClick r:id="rId3"/>
          </p:cNvPr>
          <p:cNvPicPr>
            <a:picLocks noGrp="1" noChangeAspect="1"/>
          </p:cNvPicPr>
          <p:nvPr>
            <p:ph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5759" y="2357754"/>
            <a:ext cx="3494087" cy="3494087"/>
          </a:xfrm>
        </p:spPr>
      </p:pic>
    </p:spTree>
    <p:extLst>
      <p:ext uri="{BB962C8B-B14F-4D97-AF65-F5344CB8AC3E}">
        <p14:creationId xmlns:p14="http://schemas.microsoft.com/office/powerpoint/2010/main" val="2639150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35"/>
    </mc:Choice>
    <mc:Fallback xmlns="">
      <p:transition spd="slow" advTm="735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11793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6088FC0A-986A-439C-B88F-3CB5A5D94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dirty="0"/>
              <a:t>Sida </a:t>
            </a:r>
            <a:fld id="{D02B33C2-54EE-4A44-9B78-6F01870CE737}" type="slidenum">
              <a:rPr lang="sv-SE" smtClean="0"/>
              <a:t>2</a:t>
            </a:fld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FE88BE9-EFB4-4EFC-85EA-53EC19C106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1791"/>
            <a:ext cx="3270813" cy="1133846"/>
          </a:xfrm>
        </p:spPr>
        <p:txBody>
          <a:bodyPr>
            <a:normAutofit fontScale="90000"/>
          </a:bodyPr>
          <a:lstStyle/>
          <a:p>
            <a:r>
              <a:rPr lang="sv-SE" dirty="0"/>
              <a:t>Öppna</a:t>
            </a:r>
            <a:r>
              <a:rPr lang="sv-SE" baseline="0" dirty="0"/>
              <a:t> </a:t>
            </a:r>
            <a:br>
              <a:rPr lang="sv-SE" baseline="0" dirty="0"/>
            </a:br>
            <a:r>
              <a:rPr lang="sv-SE" baseline="0" dirty="0"/>
              <a:t>webbläsaren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8313A5E-3B22-4632-BC7A-12CC28E11F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40527"/>
            <a:ext cx="3270813" cy="3517787"/>
          </a:xfrm>
        </p:spPr>
        <p:txBody>
          <a:bodyPr/>
          <a:lstStyle/>
          <a:p>
            <a:r>
              <a:rPr lang="sv-SE" dirty="0"/>
              <a:t>Tryck på webbläsaren för att komma ut på internet.</a:t>
            </a:r>
          </a:p>
        </p:txBody>
      </p:sp>
      <p:pic>
        <p:nvPicPr>
          <p:cNvPr id="8" name="Platshållare för innehåll 7" descr="Längst ner visas olika webbläsare."/>
          <p:cNvPicPr>
            <a:picLocks noGrp="1" noChangeAspect="1"/>
          </p:cNvPicPr>
          <p:nvPr>
            <p:ph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8108" y="1262767"/>
            <a:ext cx="6738112" cy="4709770"/>
          </a:xfrm>
        </p:spPr>
      </p:pic>
      <p:cxnSp>
        <p:nvCxnSpPr>
          <p:cNvPr id="5" name="Rak pilkoppling 4">
            <a:extLst>
              <a:ext uri="{FF2B5EF4-FFF2-40B4-BE49-F238E27FC236}">
                <a16:creationId xmlns:a16="http://schemas.microsoft.com/office/drawing/2014/main" id="{81797700-DA71-4FBD-91AE-39A1B4C389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379808" y="3657600"/>
            <a:ext cx="3745493" cy="1933525"/>
          </a:xfrm>
          <a:prstGeom prst="straightConnector1">
            <a:avLst/>
          </a:prstGeom>
          <a:ln w="1016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58255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6088FC0A-986A-439C-B88F-3CB5A5D94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dirty="0"/>
              <a:t>Sida </a:t>
            </a:r>
            <a:fld id="{D02B33C2-54EE-4A44-9B78-6F01870CE737}" type="slidenum">
              <a:rPr lang="sv-SE" smtClean="0"/>
              <a:t>3</a:t>
            </a:fld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CD0B5498-6050-4059-806A-68695D6B7F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95679"/>
            <a:ext cx="3432858" cy="782787"/>
          </a:xfrm>
        </p:spPr>
        <p:txBody>
          <a:bodyPr/>
          <a:lstStyle/>
          <a:p>
            <a:r>
              <a:rPr lang="sv-SE" dirty="0"/>
              <a:t>Adressfältet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8313A5E-3B22-4632-BC7A-12CC28E11F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51536"/>
            <a:ext cx="3432858" cy="3460728"/>
          </a:xfrm>
        </p:spPr>
        <p:txBody>
          <a:bodyPr/>
          <a:lstStyle/>
          <a:p>
            <a:r>
              <a:rPr lang="sv-SE" dirty="0"/>
              <a:t>Skriv pensionsmyndigheten.se i adressfältet, </a:t>
            </a:r>
            <a:br>
              <a:rPr lang="sv-SE" dirty="0"/>
            </a:br>
            <a:r>
              <a:rPr lang="sv-SE" dirty="0"/>
              <a:t>tryck </a:t>
            </a:r>
            <a:r>
              <a:rPr lang="sv-SE" b="1" dirty="0"/>
              <a:t>Enter</a:t>
            </a:r>
            <a:r>
              <a:rPr lang="sv-SE" dirty="0"/>
              <a:t>.</a:t>
            </a:r>
          </a:p>
        </p:txBody>
      </p:sp>
      <p:pic>
        <p:nvPicPr>
          <p:cNvPr id="6" name="Bildobjekt 5" descr="Adressfältet finns längst upp på sidan.">
            <a:extLst>
              <a:ext uri="{FF2B5EF4-FFF2-40B4-BE49-F238E27FC236}">
                <a16:creationId xmlns:a16="http://schemas.microsoft.com/office/drawing/2014/main" id="{E19366B7-AA49-43C1-9B74-28644CED5C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1106" y="1356085"/>
            <a:ext cx="6740902" cy="4211789"/>
          </a:xfrm>
          <a:prstGeom prst="rect">
            <a:avLst/>
          </a:prstGeom>
        </p:spPr>
      </p:pic>
      <p:cxnSp>
        <p:nvCxnSpPr>
          <p:cNvPr id="5" name="Rak pilkoppling 4">
            <a:extLst>
              <a:ext uri="{FF2B5EF4-FFF2-40B4-BE49-F238E27FC236}">
                <a16:creationId xmlns:a16="http://schemas.microsoft.com/office/drawing/2014/main" id="{EF6FE323-C331-4FD9-9719-DCE2FA9177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4190035" y="2107146"/>
            <a:ext cx="1650476" cy="670778"/>
          </a:xfrm>
          <a:prstGeom prst="straightConnector1">
            <a:avLst/>
          </a:prstGeom>
          <a:ln w="1016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24093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6088FC0A-986A-439C-B88F-3CB5A5D94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dirty="0"/>
              <a:t>Sida </a:t>
            </a:r>
            <a:fld id="{D02B33C2-54EE-4A44-9B78-6F01870CE737}" type="slidenum">
              <a:rPr lang="sv-SE" smtClean="0"/>
              <a:t>4</a:t>
            </a:fld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EBBD99E3-37F9-4223-85C7-9A1A31268A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1791"/>
            <a:ext cx="3259210" cy="739563"/>
          </a:xfrm>
        </p:spPr>
        <p:txBody>
          <a:bodyPr/>
          <a:lstStyle/>
          <a:p>
            <a:r>
              <a:rPr lang="sv-SE" dirty="0"/>
              <a:t>Startsida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8313A5E-3B22-4632-BC7A-12CC28E11F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51537"/>
            <a:ext cx="3259210" cy="3450552"/>
          </a:xfrm>
        </p:spPr>
        <p:txBody>
          <a:bodyPr/>
          <a:lstStyle/>
          <a:p>
            <a:pPr>
              <a:spcAft>
                <a:spcPts val="2400"/>
              </a:spcAft>
            </a:pPr>
            <a:r>
              <a:rPr lang="sv-SE" dirty="0"/>
              <a:t>Detta är Pensionsmyndighetens startsida.</a:t>
            </a:r>
          </a:p>
          <a:p>
            <a:r>
              <a:rPr lang="sv-SE" dirty="0"/>
              <a:t>Här kan du läsa och få information om pensionen.</a:t>
            </a:r>
          </a:p>
        </p:txBody>
      </p:sp>
      <p:pic>
        <p:nvPicPr>
          <p:cNvPr id="5" name="Platshållare för innehåll 4" descr="Pensionsmyndighetens hemsida längst upp till höger från höger Meny, logga in, sök."/>
          <p:cNvPicPr>
            <a:picLocks noGrp="1" noChangeAspect="1"/>
          </p:cNvPicPr>
          <p:nvPr>
            <p:ph idx="13"/>
          </p:nvPr>
        </p:nvPicPr>
        <p:blipFill>
          <a:blip r:embed="rId3"/>
          <a:stretch>
            <a:fillRect/>
          </a:stretch>
        </p:blipFill>
        <p:spPr>
          <a:xfrm>
            <a:off x="4178462" y="606815"/>
            <a:ext cx="5950332" cy="561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2001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6088FC0A-986A-439C-B88F-3CB5A5D94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dirty="0"/>
              <a:t>Sida </a:t>
            </a:r>
            <a:fld id="{D02B33C2-54EE-4A44-9B78-6F01870CE737}" type="slidenum">
              <a:rPr lang="sv-SE" smtClean="0"/>
              <a:t>5</a:t>
            </a:fld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9A2F8724-EDB8-430B-BCF3-77FC0CD94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1791"/>
            <a:ext cx="3218950" cy="823453"/>
          </a:xfrm>
        </p:spPr>
        <p:txBody>
          <a:bodyPr/>
          <a:lstStyle/>
          <a:p>
            <a:r>
              <a:rPr lang="sv-SE" dirty="0"/>
              <a:t>Logga</a:t>
            </a:r>
            <a:r>
              <a:rPr lang="sv-SE" baseline="0" dirty="0"/>
              <a:t> in steg 1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8313A5E-3B22-4632-BC7A-12CC28E11F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69190"/>
            <a:ext cx="3218950" cy="3233829"/>
          </a:xfrm>
        </p:spPr>
        <p:txBody>
          <a:bodyPr/>
          <a:lstStyle/>
          <a:p>
            <a:r>
              <a:rPr lang="sv-SE" dirty="0"/>
              <a:t>För att få mer specifik information om Din pension, klicka på </a:t>
            </a:r>
            <a:r>
              <a:rPr lang="sv-SE" b="1" dirty="0"/>
              <a:t>Logga in</a:t>
            </a:r>
            <a:r>
              <a:rPr lang="sv-SE" dirty="0"/>
              <a:t>.</a:t>
            </a:r>
          </a:p>
        </p:txBody>
      </p:sp>
      <p:pic>
        <p:nvPicPr>
          <p:cNvPr id="9" name="Platshållare för innehåll 4" descr="Logga in uppe till höger på sidan.">
            <a:extLst>
              <a:ext uri="{FF2B5EF4-FFF2-40B4-BE49-F238E27FC236}">
                <a16:creationId xmlns:a16="http://schemas.microsoft.com/office/drawing/2014/main" id="{4A3F1396-8D4D-4442-BF4D-E3FB9B8EF764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2"/>
          <a:stretch>
            <a:fillRect/>
          </a:stretch>
        </p:blipFill>
        <p:spPr>
          <a:xfrm>
            <a:off x="4185250" y="587284"/>
            <a:ext cx="5932191" cy="5593597"/>
          </a:xfrm>
          <a:prstGeom prst="rect">
            <a:avLst/>
          </a:prstGeom>
        </p:spPr>
      </p:pic>
      <p:cxnSp>
        <p:nvCxnSpPr>
          <p:cNvPr id="5" name="Rak pilkoppling 4">
            <a:extLst>
              <a:ext uri="{FF2B5EF4-FFF2-40B4-BE49-F238E27FC236}">
                <a16:creationId xmlns:a16="http://schemas.microsoft.com/office/drawing/2014/main" id="{C99E4912-E771-4660-AF56-83C73004B0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 flipV="1">
            <a:off x="9583838" y="1076445"/>
            <a:ext cx="1297644" cy="1192745"/>
          </a:xfrm>
          <a:prstGeom prst="straightConnector1">
            <a:avLst/>
          </a:prstGeom>
          <a:ln w="1016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85004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6088FC0A-986A-439C-B88F-3CB5A5D94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dirty="0"/>
              <a:t>Sida </a:t>
            </a:r>
            <a:fld id="{D02B33C2-54EE-4A44-9B78-6F01870CE737}" type="slidenum">
              <a:rPr lang="sv-SE" smtClean="0"/>
              <a:t>6</a:t>
            </a:fld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385A2FFD-5080-429F-B8E9-5D826C31C9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1791"/>
            <a:ext cx="3238871" cy="815059"/>
          </a:xfrm>
        </p:spPr>
        <p:txBody>
          <a:bodyPr/>
          <a:lstStyle/>
          <a:p>
            <a:r>
              <a:rPr lang="sv-SE" dirty="0"/>
              <a:t>Logga in steg 2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8313A5E-3B22-4632-BC7A-12CC28E11F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51537"/>
            <a:ext cx="3238871" cy="4031816"/>
          </a:xfrm>
        </p:spPr>
        <p:txBody>
          <a:bodyPr/>
          <a:lstStyle/>
          <a:p>
            <a:r>
              <a:rPr lang="sv-SE" dirty="0"/>
              <a:t>Du kan välja att logga in med:</a:t>
            </a:r>
          </a:p>
          <a:p>
            <a:pPr marL="342900" indent="-342900">
              <a:buFontTx/>
              <a:buChar char="-"/>
            </a:pPr>
            <a:r>
              <a:rPr lang="sv-SE" dirty="0" err="1"/>
              <a:t>BankID</a:t>
            </a:r>
            <a:endParaRPr lang="sv-SE" dirty="0"/>
          </a:p>
          <a:p>
            <a:pPr marL="342900" indent="-342900">
              <a:buFontTx/>
              <a:buChar char="-"/>
            </a:pPr>
            <a:r>
              <a:rPr lang="sv-SE" dirty="0"/>
              <a:t>Mobilt </a:t>
            </a:r>
            <a:r>
              <a:rPr lang="sv-SE" dirty="0" err="1"/>
              <a:t>BankID</a:t>
            </a:r>
            <a:endParaRPr lang="sv-SE" dirty="0"/>
          </a:p>
          <a:p>
            <a:pPr marL="342900" indent="-342900">
              <a:buFontTx/>
              <a:buChar char="-"/>
            </a:pPr>
            <a:r>
              <a:rPr lang="sv-SE" dirty="0"/>
              <a:t>Freja eID+</a:t>
            </a:r>
          </a:p>
          <a:p>
            <a:pPr marL="342900" indent="-342900">
              <a:spcAft>
                <a:spcPts val="2400"/>
              </a:spcAft>
              <a:buFontTx/>
              <a:buChar char="-"/>
            </a:pPr>
            <a:r>
              <a:rPr lang="sv-SE" dirty="0" err="1"/>
              <a:t>Foreign</a:t>
            </a:r>
            <a:r>
              <a:rPr lang="sv-SE" dirty="0"/>
              <a:t> eID</a:t>
            </a:r>
          </a:p>
          <a:p>
            <a:r>
              <a:rPr lang="sv-SE" dirty="0"/>
              <a:t>Välj det alternativ som passar dig.</a:t>
            </a:r>
          </a:p>
        </p:txBody>
      </p:sp>
      <p:pic>
        <p:nvPicPr>
          <p:cNvPr id="5" name="Platshållare för innehåll 4" descr="Olika e legitimationer syns."/>
          <p:cNvPicPr>
            <a:picLocks noGrp="1" noChangeAspect="1"/>
          </p:cNvPicPr>
          <p:nvPr>
            <p:ph idx="13"/>
          </p:nvPr>
        </p:nvPicPr>
        <p:blipFill>
          <a:blip r:embed="rId3"/>
          <a:stretch>
            <a:fillRect/>
          </a:stretch>
        </p:blipFill>
        <p:spPr>
          <a:xfrm>
            <a:off x="4606724" y="1304943"/>
            <a:ext cx="6554895" cy="4852873"/>
          </a:xfrm>
          <a:prstGeom prst="rect">
            <a:avLst/>
          </a:prstGeom>
        </p:spPr>
      </p:pic>
      <p:cxnSp>
        <p:nvCxnSpPr>
          <p:cNvPr id="6" name="Rak pilkoppling 5">
            <a:extLst>
              <a:ext uri="{FF2B5EF4-FFF2-40B4-BE49-F238E27FC236}">
                <a16:creationId xmlns:a16="http://schemas.microsoft.com/office/drawing/2014/main" id="{A7350921-F343-4146-A6C0-CA0AEE8745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414246" y="2709029"/>
            <a:ext cx="1379966" cy="0"/>
          </a:xfrm>
          <a:prstGeom prst="straightConnector1">
            <a:avLst/>
          </a:prstGeom>
          <a:ln w="1016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76511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dirty="0"/>
              <a:t>Sida </a:t>
            </a:r>
            <a:fld id="{D02B33C2-54EE-4A44-9B78-6F01870CE737}" type="slidenum">
              <a:rPr lang="sv-SE" smtClean="0"/>
              <a:t>7</a:t>
            </a:fld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380FD721-5E30-4C44-9B6D-585CB38F7C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1791"/>
            <a:ext cx="3134590" cy="739563"/>
          </a:xfrm>
        </p:spPr>
        <p:txBody>
          <a:bodyPr/>
          <a:lstStyle/>
          <a:p>
            <a:r>
              <a:rPr lang="sv-SE" dirty="0"/>
              <a:t>Startsidan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6345" y="2115911"/>
            <a:ext cx="3544351" cy="3770298"/>
          </a:xfrm>
        </p:spPr>
        <p:txBody>
          <a:bodyPr/>
          <a:lstStyle/>
          <a:p>
            <a:r>
              <a:rPr lang="sv-SE" dirty="0"/>
              <a:t>Här finns nu olika val du kan göra:</a:t>
            </a:r>
          </a:p>
          <a:p>
            <a:r>
              <a:rPr lang="sv-SE" dirty="0"/>
              <a:t>- Räkna ut din pension</a:t>
            </a:r>
          </a:p>
          <a:p>
            <a:r>
              <a:rPr lang="sv-SE" dirty="0"/>
              <a:t>- Se dina ärenden</a:t>
            </a:r>
          </a:p>
          <a:p>
            <a:r>
              <a:rPr lang="sv-SE" dirty="0"/>
              <a:t>- Se dina tjänster</a:t>
            </a:r>
          </a:p>
          <a:p>
            <a:r>
              <a:rPr lang="sv-SE" dirty="0"/>
              <a:t>- Samt lite tips om hur du kan påverka din pension.</a:t>
            </a:r>
          </a:p>
        </p:txBody>
      </p:sp>
      <p:pic>
        <p:nvPicPr>
          <p:cNvPr id="9" name="Platshållare för innehåll 8" descr="Den personliga inloggningssidan visas.">
            <a:extLst>
              <a:ext uri="{FF2B5EF4-FFF2-40B4-BE49-F238E27FC236}">
                <a16:creationId xmlns:a16="http://schemas.microsoft.com/office/drawing/2014/main" id="{189759C5-4231-45A7-A550-6498E0832E70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0823" y="899221"/>
            <a:ext cx="6422977" cy="5508250"/>
          </a:xfrm>
        </p:spPr>
      </p:pic>
    </p:spTree>
    <p:extLst>
      <p:ext uri="{BB962C8B-B14F-4D97-AF65-F5344CB8AC3E}">
        <p14:creationId xmlns:p14="http://schemas.microsoft.com/office/powerpoint/2010/main" val="28415932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dirty="0"/>
              <a:t>Sida </a:t>
            </a:r>
            <a:fld id="{D02B33C2-54EE-4A44-9B78-6F01870CE737}" type="slidenum">
              <a:rPr lang="sv-SE" smtClean="0"/>
              <a:t>8</a:t>
            </a:fld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B8752E3B-4C48-4191-9270-268032975A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1791"/>
            <a:ext cx="3016615" cy="693236"/>
          </a:xfrm>
        </p:spPr>
        <p:txBody>
          <a:bodyPr/>
          <a:lstStyle/>
          <a:p>
            <a:r>
              <a:rPr lang="sv-SE" dirty="0"/>
              <a:t>Pension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200" y="2251537"/>
            <a:ext cx="3542496" cy="3283337"/>
          </a:xfrm>
        </p:spPr>
        <p:txBody>
          <a:bodyPr/>
          <a:lstStyle/>
          <a:p>
            <a:r>
              <a:rPr lang="sv-SE" dirty="0"/>
              <a:t>Vill du veta vad du kan få i pension?</a:t>
            </a:r>
            <a:br>
              <a:rPr lang="sv-SE" dirty="0"/>
            </a:br>
            <a:r>
              <a:rPr lang="sv-SE" dirty="0"/>
              <a:t>Fyll i uppgifterna i rutan så får du ett brev mejlat till dig med beräknade uppgifter.</a:t>
            </a:r>
          </a:p>
        </p:txBody>
      </p:sp>
      <p:pic>
        <p:nvPicPr>
          <p:cNvPr id="7" name="Platshållare för innehåll 8" descr="Den personliga inloggningssidan visas.">
            <a:extLst>
              <a:ext uri="{FF2B5EF4-FFF2-40B4-BE49-F238E27FC236}">
                <a16:creationId xmlns:a16="http://schemas.microsoft.com/office/drawing/2014/main" id="{3AA8E446-6A57-4AF0-9EA1-7966A2A0B2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0823" y="899221"/>
            <a:ext cx="6422977" cy="5508250"/>
          </a:xfrm>
          <a:prstGeom prst="rect">
            <a:avLst/>
          </a:prstGeom>
        </p:spPr>
      </p:pic>
      <p:cxnSp>
        <p:nvCxnSpPr>
          <p:cNvPr id="10" name="Rak pilkoppling 9">
            <a:extLst>
              <a:ext uri="{FF2B5EF4-FFF2-40B4-BE49-F238E27FC236}">
                <a16:creationId xmlns:a16="http://schemas.microsoft.com/office/drawing/2014/main" id="{603ABAE2-5E0B-47A7-B72A-7DC3AE76E7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098184" y="3454861"/>
            <a:ext cx="2143561" cy="0"/>
          </a:xfrm>
          <a:prstGeom prst="straightConnector1">
            <a:avLst/>
          </a:prstGeom>
          <a:ln w="1016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38812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dirty="0"/>
              <a:t>Sida </a:t>
            </a:r>
            <a:fld id="{D02B33C2-54EE-4A44-9B78-6F01870CE737}" type="slidenum">
              <a:rPr lang="sv-SE" smtClean="0"/>
              <a:t>9</a:t>
            </a:fld>
            <a:endParaRPr lang="sv-SE" dirty="0"/>
          </a:p>
        </p:txBody>
      </p:sp>
      <p:sp>
        <p:nvSpPr>
          <p:cNvPr id="6" name="Rubrik 5">
            <a:extLst>
              <a:ext uri="{FF2B5EF4-FFF2-40B4-BE49-F238E27FC236}">
                <a16:creationId xmlns:a16="http://schemas.microsoft.com/office/drawing/2014/main" id="{06F6A95E-2A86-4867-B588-A0E79372A8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1791"/>
            <a:ext cx="3190560" cy="710738"/>
          </a:xfrm>
        </p:spPr>
        <p:txBody>
          <a:bodyPr/>
          <a:lstStyle/>
          <a:p>
            <a:r>
              <a:rPr lang="sv-SE" b="1" dirty="0"/>
              <a:t>Mina</a:t>
            </a:r>
            <a:r>
              <a:rPr lang="sv-SE" b="1" baseline="0" dirty="0"/>
              <a:t> ärenden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199" y="2251537"/>
            <a:ext cx="3358487" cy="3233939"/>
          </a:xfrm>
        </p:spPr>
        <p:txBody>
          <a:bodyPr/>
          <a:lstStyle/>
          <a:p>
            <a:r>
              <a:rPr lang="sv-SE" dirty="0"/>
              <a:t>Har du något ärende hos Pensionsmyndigheten hittar du den informationen här.</a:t>
            </a:r>
          </a:p>
        </p:txBody>
      </p:sp>
      <p:pic>
        <p:nvPicPr>
          <p:cNvPr id="8" name="Platshållare för innehåll 8" descr="Mina ärenden i rött i det översta gula fältet.">
            <a:extLst>
              <a:ext uri="{FF2B5EF4-FFF2-40B4-BE49-F238E27FC236}">
                <a16:creationId xmlns:a16="http://schemas.microsoft.com/office/drawing/2014/main" id="{D6832002-4CFA-49A1-A68C-075ACE89FA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0823" y="899221"/>
            <a:ext cx="6422977" cy="5508250"/>
          </a:xfrm>
          <a:prstGeom prst="rect">
            <a:avLst/>
          </a:prstGeom>
        </p:spPr>
      </p:pic>
      <p:cxnSp>
        <p:nvCxnSpPr>
          <p:cNvPr id="12" name="Rak pilkoppling 11">
            <a:extLst>
              <a:ext uri="{FF2B5EF4-FFF2-40B4-BE49-F238E27FC236}">
                <a16:creationId xmlns:a16="http://schemas.microsoft.com/office/drawing/2014/main" id="{D3E263DB-21EE-440A-9389-5ABA6ACE19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2968210" y="1814285"/>
            <a:ext cx="2121099" cy="25246"/>
          </a:xfrm>
          <a:prstGeom prst="straightConnector1">
            <a:avLst/>
          </a:prstGeom>
          <a:ln w="1016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531173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Uppsala">
  <a:themeElements>
    <a:clrScheme name="Uppsala kommun_Office_färger">
      <a:dk1>
        <a:sysClr val="windowText" lastClr="000000"/>
      </a:dk1>
      <a:lt1>
        <a:sysClr val="window" lastClr="FFFFFF"/>
      </a:lt1>
      <a:dk2>
        <a:srgbClr val="44546A"/>
      </a:dk2>
      <a:lt2>
        <a:srgbClr val="FEDD00"/>
      </a:lt2>
      <a:accent1>
        <a:srgbClr val="252E6F"/>
      </a:accent1>
      <a:accent2>
        <a:srgbClr val="1C9CD9"/>
      </a:accent2>
      <a:accent3>
        <a:srgbClr val="008A01"/>
      </a:accent3>
      <a:accent4>
        <a:srgbClr val="A6CF38"/>
      </a:accent4>
      <a:accent5>
        <a:srgbClr val="841072"/>
      </a:accent5>
      <a:accent6>
        <a:srgbClr val="FF3D9C"/>
      </a:accent6>
      <a:hlink>
        <a:srgbClr val="0563C1"/>
      </a:hlink>
      <a:folHlink>
        <a:srgbClr val="954F72"/>
      </a:folHlink>
    </a:clrScheme>
    <a:fontScheme name="Uppsala">
      <a:majorFont>
        <a:latin typeface="Source Sans Pro SemiBold"/>
        <a:ea typeface=""/>
        <a:cs typeface=""/>
      </a:majorFont>
      <a:minorFont>
        <a:latin typeface="Source Sans Pro"/>
        <a:ea typeface="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ppsala_mall_2019_blå_test" id="{20006E43-AE3B-48BD-8908-4EDAA3AA6467}" vid="{DF88D2F6-53D6-4C55-9642-7639FA4886E1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7989</TotalTime>
  <Words>437</Words>
  <Application>Microsoft Office PowerPoint</Application>
  <PresentationFormat>Bredbild</PresentationFormat>
  <Paragraphs>84</Paragraphs>
  <Slides>17</Slides>
  <Notes>5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17</vt:i4>
      </vt:variant>
    </vt:vector>
  </HeadingPairs>
  <TitlesOfParts>
    <vt:vector size="22" baseType="lpstr">
      <vt:lpstr>Source Sans Pro</vt:lpstr>
      <vt:lpstr>Source Sans Pro Semibold</vt:lpstr>
      <vt:lpstr>Arial</vt:lpstr>
      <vt:lpstr>Calibri</vt:lpstr>
      <vt:lpstr>Tema Uppsala</vt:lpstr>
      <vt:lpstr>Pensions-myndigheten</vt:lpstr>
      <vt:lpstr>Öppna  webbläsaren</vt:lpstr>
      <vt:lpstr>Adressfältet</vt:lpstr>
      <vt:lpstr>Startsida</vt:lpstr>
      <vt:lpstr>Logga in steg 1</vt:lpstr>
      <vt:lpstr>Logga in steg 2</vt:lpstr>
      <vt:lpstr>Startsidan</vt:lpstr>
      <vt:lpstr>Pension</vt:lpstr>
      <vt:lpstr>Mina ärenden</vt:lpstr>
      <vt:lpstr>Mina tjänster</vt:lpstr>
      <vt:lpstr>Ansök eller ändra</vt:lpstr>
      <vt:lpstr>Bankkonto</vt:lpstr>
      <vt:lpstr>Bekräfta</vt:lpstr>
      <vt:lpstr>Min premiepension</vt:lpstr>
      <vt:lpstr>Pension och prognos</vt:lpstr>
      <vt:lpstr>Funk-IT Lyftet är ett samarbete mellan: </vt:lpstr>
      <vt:lpstr>PowerPoint-presentation</vt:lpstr>
    </vt:vector>
  </TitlesOfParts>
  <Company>Uppsala kommun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Eriksson Jennie (Vision)</dc:creator>
  <cp:lastModifiedBy>Thisner Gustaf (Objektspecialist)</cp:lastModifiedBy>
  <cp:revision>132</cp:revision>
  <cp:lastPrinted>2016-04-19T07:45:19Z</cp:lastPrinted>
  <dcterms:created xsi:type="dcterms:W3CDTF">2018-06-29T08:36:21Z</dcterms:created>
  <dcterms:modified xsi:type="dcterms:W3CDTF">2022-06-23T07:36:13Z</dcterms:modified>
</cp:coreProperties>
</file>