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25" r:id="rId1"/>
  </p:sldMasterIdLst>
  <p:notesMasterIdLst>
    <p:notesMasterId r:id="rId7"/>
  </p:notesMasterIdLst>
  <p:sldIdLst>
    <p:sldId id="385" r:id="rId2"/>
    <p:sldId id="390" r:id="rId3"/>
    <p:sldId id="391" r:id="rId4"/>
    <p:sldId id="393" r:id="rId5"/>
    <p:sldId id="387" r:id="rId6"/>
  </p:sldIdLst>
  <p:sldSz cx="12192000" cy="6858000"/>
  <p:notesSz cx="6794500" cy="9931400"/>
  <p:embeddedFontLst>
    <p:embeddedFont>
      <p:font typeface="Calibri" panose="020F0502020204030204" pitchFamily="34" charset="0"/>
      <p:regular r:id="rId8"/>
      <p:bold r:id="rId9"/>
      <p:italic r:id="rId10"/>
      <p:boldItalic r:id="rId11"/>
    </p:embeddedFont>
    <p:embeddedFont>
      <p:font typeface="Source Sans Pro" panose="020B0503030403020204" pitchFamily="34" charset="0"/>
      <p:regular r:id="rId12"/>
      <p:bold r:id="rId13"/>
      <p:italic r:id="rId14"/>
      <p:boldItalic r:id="rId15"/>
    </p:embeddedFont>
    <p:embeddedFont>
      <p:font typeface="Source Sans Pro Semibold" panose="020B0603030403020204" pitchFamily="34" charset="0"/>
      <p:bold r:id="rId16"/>
      <p:boldItalic r:id="rId17"/>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5C"/>
    <a:srgbClr val="A6CF38"/>
    <a:srgbClr val="45005C"/>
    <a:srgbClr val="FF3D9C"/>
    <a:srgbClr val="262262"/>
    <a:srgbClr val="199CD9"/>
    <a:srgbClr val="456024"/>
    <a:srgbClr val="20305C"/>
    <a:srgbClr val="FEDD00"/>
    <a:srgbClr val="1C9C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9DCE66-CF0F-41DE-882B-613F73476B1E}" v="1" dt="2019-04-23T06:05:59.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2" autoAdjust="0"/>
    <p:restoredTop sz="86385" autoAdjust="0"/>
  </p:normalViewPr>
  <p:slideViewPr>
    <p:cSldViewPr snapToGrid="0">
      <p:cViewPr varScale="1">
        <p:scale>
          <a:sx n="74" d="100"/>
          <a:sy n="74" d="100"/>
        </p:scale>
        <p:origin x="72" y="60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56F51B1A-607C-4CFA-89EC-F8CC3C816118}" type="datetimeFigureOut">
              <a:rPr lang="sv-SE" smtClean="0"/>
              <a:t>2022-03-23</a:t>
            </a:fld>
            <a:endParaRPr lang="sv-SE"/>
          </a:p>
        </p:txBody>
      </p:sp>
      <p:sp>
        <p:nvSpPr>
          <p:cNvPr id="4" name="Platshållare för bildobjekt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5777BC01-6843-4605-B090-3EA872172D71}" type="slidenum">
              <a:rPr lang="sv-SE" smtClean="0"/>
              <a:t>‹#›</a:t>
            </a:fld>
            <a:endParaRPr lang="sv-SE"/>
          </a:p>
        </p:txBody>
      </p:sp>
    </p:spTree>
    <p:extLst>
      <p:ext uri="{BB962C8B-B14F-4D97-AF65-F5344CB8AC3E}">
        <p14:creationId xmlns:p14="http://schemas.microsoft.com/office/powerpoint/2010/main" val="390169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Genom att ställa frågan till kursdeltagaren så kan</a:t>
            </a:r>
            <a:r>
              <a:rPr lang="sv-SE" baseline="0" dirty="0"/>
              <a:t> man ta reda på hur hen använder internet idag för att läsa nyheter. Utifrån svaren kan man sedan antingen ge tips om andra sidor eller helt nya som skulle kunna passa för kursdeltagaren att använda. </a:t>
            </a:r>
          </a:p>
          <a:p>
            <a:r>
              <a:rPr lang="sv-SE" baseline="0" dirty="0"/>
              <a:t>Ett bra tips på en generell nyhetssida som kan passa personer med funktionshinder är 8sidor.se.  Det är en nyhetssajt med lättlästa nyheter som även kan fås upplästa, den ges ut av Myndigheten för tillgängliga media.</a:t>
            </a:r>
          </a:p>
          <a:p>
            <a:r>
              <a:rPr lang="sv-SE" dirty="0"/>
              <a:t>För lite mer ”avancerade” kursdeltagare skulle man kunna rekommendera </a:t>
            </a:r>
            <a:r>
              <a:rPr lang="sv-SE" dirty="0" err="1"/>
              <a:t>te.x</a:t>
            </a:r>
            <a:r>
              <a:rPr lang="sv-SE" dirty="0"/>
              <a:t>  </a:t>
            </a:r>
            <a:r>
              <a:rPr lang="sv-SE" dirty="0" err="1"/>
              <a:t>svt</a:t>
            </a:r>
            <a:r>
              <a:rPr lang="sv-SE" dirty="0"/>
              <a:t> nyheters sajt på svt.se. Den är helt gratis och</a:t>
            </a:r>
            <a:r>
              <a:rPr lang="sv-SE" baseline="0" dirty="0"/>
              <a:t> utan reklam och </a:t>
            </a:r>
            <a:r>
              <a:rPr lang="sv-SE" baseline="0" dirty="0" err="1"/>
              <a:t>clickbaits</a:t>
            </a:r>
            <a:r>
              <a:rPr lang="sv-SE" baseline="0" dirty="0"/>
              <a:t>, och har väl hyffsat neutrala nyheter om man inte är rädd för den påstådda vänstervridningen inom public service….</a:t>
            </a:r>
            <a:endParaRPr lang="sv-SE" dirty="0"/>
          </a:p>
          <a:p>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2</a:t>
            </a:fld>
            <a:endParaRPr lang="sv-SE"/>
          </a:p>
        </p:txBody>
      </p:sp>
    </p:spTree>
    <p:extLst>
      <p:ext uri="{BB962C8B-B14F-4D97-AF65-F5344CB8AC3E}">
        <p14:creationId xmlns:p14="http://schemas.microsoft.com/office/powerpoint/2010/main" val="2004975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_grön">
    <p:bg>
      <p:bgPr>
        <a:solidFill>
          <a:srgbClr val="00555C"/>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A1742BB7-34A3-4595-9362-B59D8B0AA4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5617" y="206979"/>
            <a:ext cx="2582530" cy="1110191"/>
          </a:xfrm>
          <a:prstGeom prst="rect">
            <a:avLst/>
          </a:prstGeom>
        </p:spPr>
      </p:pic>
      <p:sp>
        <p:nvSpPr>
          <p:cNvPr id="7" name="Rubrik 1">
            <a:extLst>
              <a:ext uri="{FF2B5EF4-FFF2-40B4-BE49-F238E27FC236}">
                <a16:creationId xmlns:a16="http://schemas.microsoft.com/office/drawing/2014/main" id="{13AFAC1C-44E0-4894-84F3-D0259B6A9BE9}"/>
              </a:ext>
            </a:extLst>
          </p:cNvPr>
          <p:cNvSpPr>
            <a:spLocks noGrp="1"/>
          </p:cNvSpPr>
          <p:nvPr>
            <p:ph type="ctrTitle" hasCustomPrompt="1"/>
          </p:nvPr>
        </p:nvSpPr>
        <p:spPr>
          <a:xfrm>
            <a:off x="421978" y="1697572"/>
            <a:ext cx="8206597" cy="2059338"/>
          </a:xfrm>
        </p:spPr>
        <p:txBody>
          <a:bodyPr anchor="b">
            <a:noAutofit/>
          </a:bodyPr>
          <a:lstStyle>
            <a:lvl1pPr algn="l">
              <a:defRPr sz="7200" spc="-150" baseline="0">
                <a:solidFill>
                  <a:srgbClr val="A6CF38"/>
                </a:solidFill>
                <a:latin typeface="Source Sans Pro Semibold" panose="020B0603030403020204" pitchFamily="34" charset="0"/>
              </a:defRPr>
            </a:lvl1pPr>
          </a:lstStyle>
          <a:p>
            <a:r>
              <a:rPr lang="sv-SE" dirty="0"/>
              <a:t>Presentationens rubrik skrivs här</a:t>
            </a:r>
          </a:p>
        </p:txBody>
      </p:sp>
      <p:sp>
        <p:nvSpPr>
          <p:cNvPr id="8" name="Platshållare för text 8">
            <a:extLst>
              <a:ext uri="{FF2B5EF4-FFF2-40B4-BE49-F238E27FC236}">
                <a16:creationId xmlns:a16="http://schemas.microsoft.com/office/drawing/2014/main" id="{0F641A72-8DD5-4A24-88E9-4E68B956CB78}"/>
              </a:ext>
            </a:extLst>
          </p:cNvPr>
          <p:cNvSpPr>
            <a:spLocks noGrp="1"/>
          </p:cNvSpPr>
          <p:nvPr>
            <p:ph type="body" sz="quarter" idx="13" hasCustomPrompt="1"/>
          </p:nvPr>
        </p:nvSpPr>
        <p:spPr>
          <a:xfrm>
            <a:off x="444280" y="3974946"/>
            <a:ext cx="8182867" cy="3206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Namn</a:t>
            </a:r>
          </a:p>
        </p:txBody>
      </p:sp>
      <p:sp>
        <p:nvSpPr>
          <p:cNvPr id="10" name="Platshållare för text 10">
            <a:extLst>
              <a:ext uri="{FF2B5EF4-FFF2-40B4-BE49-F238E27FC236}">
                <a16:creationId xmlns:a16="http://schemas.microsoft.com/office/drawing/2014/main" id="{B4C2D811-DBB8-4967-8307-4F04CC10BD25}"/>
              </a:ext>
            </a:extLst>
          </p:cNvPr>
          <p:cNvSpPr>
            <a:spLocks noGrp="1"/>
          </p:cNvSpPr>
          <p:nvPr>
            <p:ph type="body" sz="quarter" idx="14" hasCustomPrompt="1"/>
          </p:nvPr>
        </p:nvSpPr>
        <p:spPr>
          <a:xfrm>
            <a:off x="444280" y="4329868"/>
            <a:ext cx="8182867" cy="3528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Organisation/Förvaltning</a:t>
            </a:r>
          </a:p>
        </p:txBody>
      </p:sp>
      <p:sp>
        <p:nvSpPr>
          <p:cNvPr id="12" name="Platshållare för text 12">
            <a:extLst>
              <a:ext uri="{FF2B5EF4-FFF2-40B4-BE49-F238E27FC236}">
                <a16:creationId xmlns:a16="http://schemas.microsoft.com/office/drawing/2014/main" id="{44C03BEE-69FC-4395-A685-7FA5CE9C02DB}"/>
              </a:ext>
            </a:extLst>
          </p:cNvPr>
          <p:cNvSpPr>
            <a:spLocks noGrp="1"/>
          </p:cNvSpPr>
          <p:nvPr>
            <p:ph type="body" sz="quarter" idx="15" hasCustomPrompt="1"/>
          </p:nvPr>
        </p:nvSpPr>
        <p:spPr>
          <a:xfrm>
            <a:off x="444280" y="4720045"/>
            <a:ext cx="8182867" cy="367716"/>
          </a:xfrm>
        </p:spPr>
        <p:txBody>
          <a:bodyPr/>
          <a:lstStyle>
            <a:lvl1pPr marL="0" indent="0" algn="l">
              <a:buNone/>
              <a:defRPr lang="sv-SE" sz="1800" kern="1200" baseline="0" dirty="0" smtClean="0">
                <a:solidFill>
                  <a:schemeClr val="bg1"/>
                </a:solidFill>
                <a:latin typeface="Source Sans Pro" panose="020B0503030403020204" pitchFamily="34" charset="0"/>
                <a:ea typeface="+mn-ea"/>
                <a:cs typeface="+mn-cs"/>
              </a:defRPr>
            </a:lvl1pPr>
          </a:lstStyle>
          <a:p>
            <a:pPr lvl="0"/>
            <a:r>
              <a:rPr lang="sv-SE" dirty="0"/>
              <a:t>Datum (Skrivs datum, månad, år, t ex 21 maj 2016</a:t>
            </a:r>
          </a:p>
        </p:txBody>
      </p:sp>
    </p:spTree>
    <p:extLst>
      <p:ext uri="{BB962C8B-B14F-4D97-AF65-F5344CB8AC3E}">
        <p14:creationId xmlns:p14="http://schemas.microsoft.com/office/powerpoint/2010/main" val="15809539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95679"/>
            <a:ext cx="9371646" cy="1255857"/>
          </a:xfrm>
        </p:spPr>
        <p:txBody>
          <a:bodyPr anchor="b" anchorCtr="0">
            <a:normAutofit/>
          </a:bodyPr>
          <a:lstStyle>
            <a:lvl1pPr>
              <a:defRPr sz="4000">
                <a:solidFill>
                  <a:schemeClr val="accent3"/>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09592"/>
            <a:ext cx="9371646"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skriva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2952041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71791"/>
            <a:ext cx="9371646" cy="1279746"/>
          </a:xfrm>
        </p:spPr>
        <p:txBody>
          <a:bodyPr anchor="b" anchorCtr="0">
            <a:normAutofit/>
          </a:bodyPr>
          <a:lstStyle>
            <a:lvl1pPr>
              <a:defRPr sz="4000" spc="-150" baseline="0">
                <a:solidFill>
                  <a:schemeClr val="accent3"/>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
        <p:nvSpPr>
          <p:cNvPr id="8" name="Platshållare för innehåll 2">
            <a:extLst>
              <a:ext uri="{FF2B5EF4-FFF2-40B4-BE49-F238E27FC236}">
                <a16:creationId xmlns:a16="http://schemas.microsoft.com/office/drawing/2014/main" id="{7D5C7BD4-2145-4C07-8407-A2DF885128BC}"/>
              </a:ext>
            </a:extLst>
          </p:cNvPr>
          <p:cNvSpPr>
            <a:spLocks noGrp="1"/>
          </p:cNvSpPr>
          <p:nvPr>
            <p:ph idx="13" hasCustomPrompt="1"/>
          </p:nvPr>
        </p:nvSpPr>
        <p:spPr>
          <a:xfrm>
            <a:off x="5610311" y="2357120"/>
            <a:ext cx="4541874" cy="3494721"/>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1039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bild">
    <p:bg>
      <p:bgPr>
        <a:solidFill>
          <a:srgbClr val="00555C"/>
        </a:solidFill>
        <a:effectLst/>
      </p:bgPr>
    </p:bg>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9145858" y="6356350"/>
            <a:ext cx="2743200" cy="365125"/>
          </a:xfrm>
        </p:spPr>
        <p:txBody>
          <a:bodyPr/>
          <a:lstStyle>
            <a:lvl1pPr>
              <a:defRPr>
                <a:solidFill>
                  <a:schemeClr val="bg1"/>
                </a:solidFill>
              </a:defRPr>
            </a:lvl1pPr>
          </a:lstStyle>
          <a:p>
            <a:fld id="{D02B33C2-54EE-4A44-9B78-6F01870CE737}" type="slidenum">
              <a:rPr lang="sv-SE" smtClean="0"/>
              <a:pPr/>
              <a:t>‹#›</a:t>
            </a:fld>
            <a:endParaRPr lang="sv-SE"/>
          </a:p>
        </p:txBody>
      </p:sp>
      <p:pic>
        <p:nvPicPr>
          <p:cNvPr id="4" name="Bildobjekt 3">
            <a:extLst>
              <a:ext uri="{FF2B5EF4-FFF2-40B4-BE49-F238E27FC236}">
                <a16:creationId xmlns:a16="http://schemas.microsoft.com/office/drawing/2014/main" id="{6BDCDAAA-750D-42AA-98E5-8271C4578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Rubrik 1">
            <a:extLst>
              <a:ext uri="{FF2B5EF4-FFF2-40B4-BE49-F238E27FC236}">
                <a16:creationId xmlns:a16="http://schemas.microsoft.com/office/drawing/2014/main" id="{2799875D-D8A9-4841-8D7E-A35C501517B1}"/>
              </a:ext>
            </a:extLst>
          </p:cNvPr>
          <p:cNvSpPr>
            <a:spLocks noGrp="1"/>
          </p:cNvSpPr>
          <p:nvPr>
            <p:ph type="ctrTitle" hasCustomPrompt="1"/>
          </p:nvPr>
        </p:nvSpPr>
        <p:spPr>
          <a:xfrm>
            <a:off x="431186" y="1122363"/>
            <a:ext cx="8206597" cy="2980080"/>
          </a:xfrm>
        </p:spPr>
        <p:txBody>
          <a:bodyPr anchor="b">
            <a:normAutofit/>
          </a:bodyPr>
          <a:lstStyle>
            <a:lvl1pPr algn="l">
              <a:defRPr sz="5400" spc="-150" baseline="0">
                <a:solidFill>
                  <a:srgbClr val="A6CF38"/>
                </a:solidFill>
                <a:latin typeface="Source Sans Pro Semibold" panose="020B0603030403020204" pitchFamily="34" charset="0"/>
              </a:defRPr>
            </a:lvl1pPr>
          </a:lstStyle>
          <a:p>
            <a:r>
              <a:rPr lang="sv-SE" dirty="0"/>
              <a:t>Rubrik för avsnittet</a:t>
            </a:r>
          </a:p>
        </p:txBody>
      </p:sp>
      <p:sp>
        <p:nvSpPr>
          <p:cNvPr id="9" name="Platshållare för text 7">
            <a:extLst>
              <a:ext uri="{FF2B5EF4-FFF2-40B4-BE49-F238E27FC236}">
                <a16:creationId xmlns:a16="http://schemas.microsoft.com/office/drawing/2014/main" id="{0776DC2C-AFFD-4118-AF33-ABB7FB720F9E}"/>
              </a:ext>
            </a:extLst>
          </p:cNvPr>
          <p:cNvSpPr>
            <a:spLocks noGrp="1"/>
          </p:cNvSpPr>
          <p:nvPr>
            <p:ph type="body" sz="quarter" idx="13" hasCustomPrompt="1"/>
          </p:nvPr>
        </p:nvSpPr>
        <p:spPr>
          <a:xfrm>
            <a:off x="453488" y="4102100"/>
            <a:ext cx="8207375" cy="1666875"/>
          </a:xfrm>
        </p:spPr>
        <p:txBody>
          <a:bodyPr/>
          <a:lstStyle>
            <a:lvl1pPr marL="0" indent="0">
              <a:buNone/>
              <a:defRPr>
                <a:solidFill>
                  <a:schemeClr val="bg1"/>
                </a:solidFill>
              </a:defRPr>
            </a:lvl1pPr>
          </a:lstStyle>
          <a:p>
            <a:pPr lvl="0"/>
            <a:r>
              <a:rPr lang="sv-SE" dirty="0"/>
              <a:t>Underrubrik</a:t>
            </a:r>
          </a:p>
        </p:txBody>
      </p:sp>
    </p:spTree>
    <p:extLst>
      <p:ext uri="{BB962C8B-B14F-4D97-AF65-F5344CB8AC3E}">
        <p14:creationId xmlns:p14="http://schemas.microsoft.com/office/powerpoint/2010/main" val="402349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åe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8058615" y="0"/>
            <a:ext cx="4080998" cy="6858000"/>
          </a:xfrm>
        </p:spPr>
        <p:txBody>
          <a:bodyPr/>
          <a:lstStyle/>
          <a:p>
            <a:endParaRPr lang="sv-SE"/>
          </a:p>
        </p:txBody>
      </p:sp>
      <p:sp>
        <p:nvSpPr>
          <p:cNvPr id="2" name="Rubrik 1"/>
          <p:cNvSpPr>
            <a:spLocks noGrp="1"/>
          </p:cNvSpPr>
          <p:nvPr>
            <p:ph type="title" hasCustomPrompt="1"/>
          </p:nvPr>
        </p:nvSpPr>
        <p:spPr>
          <a:xfrm>
            <a:off x="838200" y="1195709"/>
            <a:ext cx="6529039" cy="1380947"/>
          </a:xfrm>
        </p:spPr>
        <p:txBody>
          <a:bodyPr anchor="b" anchorCtr="0">
            <a:normAutofit/>
          </a:bodyPr>
          <a:lstStyle>
            <a:lvl1pPr>
              <a:defRPr sz="4000" spc="-150" baseline="0">
                <a:solidFill>
                  <a:schemeClr val="accent3"/>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6529039" cy="3542250"/>
          </a:xfrm>
        </p:spPr>
        <p:txBody>
          <a:bodyPr/>
          <a:lstStyle>
            <a:lvl1pPr marL="0" indent="0">
              <a:buNone/>
              <a:defRPr sz="2400">
                <a:latin typeface="Source Sans Pro" panose="020B0503030403020204" pitchFamily="34" charset="0"/>
              </a:defRPr>
            </a:lvl1pPr>
            <a:lvl2pPr>
              <a:defRPr sz="2000">
                <a:latin typeface="Source Sans Pro" panose="020B0503030403020204" pitchFamily="34" charset="0"/>
              </a:defRPr>
            </a:lvl2pPr>
            <a:lvl3pPr>
              <a:defRPr sz="1800">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7B7A8CB7-9EA9-405B-9ECF-57257BC613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184470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a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5099823" y="0"/>
            <a:ext cx="7084393" cy="4723492"/>
          </a:xfrm>
        </p:spPr>
        <p:txBody>
          <a:bodyPr/>
          <a:lstStyle/>
          <a:p>
            <a:endParaRPr lang="sv-SE"/>
          </a:p>
        </p:txBody>
      </p:sp>
      <p:sp>
        <p:nvSpPr>
          <p:cNvPr id="2" name="Rubrik 1"/>
          <p:cNvSpPr>
            <a:spLocks noGrp="1"/>
          </p:cNvSpPr>
          <p:nvPr>
            <p:ph type="title" hasCustomPrompt="1"/>
          </p:nvPr>
        </p:nvSpPr>
        <p:spPr>
          <a:xfrm>
            <a:off x="838200" y="1128911"/>
            <a:ext cx="3827745" cy="1433232"/>
          </a:xfrm>
        </p:spPr>
        <p:txBody>
          <a:bodyPr anchor="b" anchorCtr="0">
            <a:normAutofit/>
          </a:bodyPr>
          <a:lstStyle>
            <a:lvl1pPr>
              <a:defRPr sz="4000" spc="-150" baseline="0">
                <a:solidFill>
                  <a:schemeClr val="accent3"/>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3827745" cy="3542250"/>
          </a:xfrm>
        </p:spPr>
        <p:txBody>
          <a:bodyPr/>
          <a:lstStyle>
            <a:lvl1pPr marL="0" indent="0">
              <a:buNone/>
              <a:defRPr sz="2000">
                <a:latin typeface="Source Sans Pro" panose="020B0503030403020204" pitchFamily="34" charset="0"/>
              </a:defRPr>
            </a:lvl1pPr>
            <a:lvl2pPr>
              <a:defRPr sz="1800">
                <a:latin typeface="Source Sans Pro" panose="020B0503030403020204" pitchFamily="34" charset="0"/>
              </a:defRPr>
            </a:lvl2pPr>
            <a:lvl3pPr>
              <a:defRPr sz="1600">
                <a:latin typeface="Source Sans Pro" panose="020B0503030403020204" pitchFamily="34" charset="0"/>
              </a:defRPr>
            </a:lvl3pPr>
            <a:lvl4pPr>
              <a:defRPr sz="1600">
                <a:latin typeface="Source Sans Pro" panose="020B0503030403020204" pitchFamily="34" charset="0"/>
              </a:defRPr>
            </a:lvl4pPr>
            <a:lvl5pPr>
              <a:defRPr sz="1600">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ktangel 6">
            <a:extLst>
              <a:ext uri="{FF2B5EF4-FFF2-40B4-BE49-F238E27FC236}">
                <a16:creationId xmlns:a16="http://schemas.microsoft.com/office/drawing/2014/main" id="{F76741C6-43D3-4ADE-B7A9-DC22F67F18B0}"/>
              </a:ext>
            </a:extLst>
          </p:cNvPr>
          <p:cNvSpPr/>
          <p:nvPr userDrawn="1"/>
        </p:nvSpPr>
        <p:spPr>
          <a:xfrm>
            <a:off x="5099823" y="4723492"/>
            <a:ext cx="7084394" cy="2134508"/>
          </a:xfrm>
          <a:prstGeom prst="rect">
            <a:avLst/>
          </a:prstGeom>
          <a:solidFill>
            <a:srgbClr val="005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7099BE6B-7AFC-4461-ACF5-D64108E586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191137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1679944" y="0"/>
            <a:ext cx="10512058" cy="6858000"/>
          </a:xfrm>
        </p:spPr>
        <p:txBody>
          <a:bodyPr/>
          <a:lstStyle/>
          <a:p>
            <a:endParaRPr lang="sv-SE"/>
          </a:p>
        </p:txBody>
      </p:sp>
      <p:sp>
        <p:nvSpPr>
          <p:cNvPr id="7" name="Rektangel 6">
            <a:extLst>
              <a:ext uri="{FF2B5EF4-FFF2-40B4-BE49-F238E27FC236}">
                <a16:creationId xmlns:a16="http://schemas.microsoft.com/office/drawing/2014/main" id="{F76741C6-43D3-4ADE-B7A9-DC22F67F18B0}"/>
              </a:ext>
            </a:extLst>
          </p:cNvPr>
          <p:cNvSpPr/>
          <p:nvPr userDrawn="1"/>
        </p:nvSpPr>
        <p:spPr>
          <a:xfrm>
            <a:off x="1" y="0"/>
            <a:ext cx="1679944" cy="6858000"/>
          </a:xfrm>
          <a:prstGeom prst="rect">
            <a:avLst/>
          </a:prstGeom>
          <a:solidFill>
            <a:srgbClr val="005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17E15A73-46D0-4D7F-8112-A8693DEF85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6" y="188235"/>
            <a:ext cx="1340760" cy="576373"/>
          </a:xfrm>
          <a:prstGeom prst="rect">
            <a:avLst/>
          </a:prstGeom>
        </p:spPr>
      </p:pic>
    </p:spTree>
    <p:extLst>
      <p:ext uri="{BB962C8B-B14F-4D97-AF65-F5344CB8AC3E}">
        <p14:creationId xmlns:p14="http://schemas.microsoft.com/office/powerpoint/2010/main" val="22327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24833"/>
            <a:ext cx="7774172" cy="717553"/>
          </a:xfrm>
        </p:spPr>
        <p:txBody>
          <a:bodyPr anchor="b" anchorCtr="0">
            <a:normAutofit/>
          </a:bodyPr>
          <a:lstStyle>
            <a:lvl1pPr>
              <a:defRPr sz="3200" spc="-150" baseline="0">
                <a:solidFill>
                  <a:schemeClr val="accent3"/>
                </a:solidFill>
                <a:latin typeface="Source Sans Pro Semibold" panose="020B0603030403020204" pitchFamily="34" charset="0"/>
              </a:defRPr>
            </a:lvl1pPr>
          </a:lstStyle>
          <a:p>
            <a:r>
              <a:rPr lang="sv-SE" dirty="0"/>
              <a:t>Rubrik</a:t>
            </a:r>
          </a:p>
        </p:txBody>
      </p:sp>
      <p:sp>
        <p:nvSpPr>
          <p:cNvPr id="6" name="Platshållare för innehåll 5">
            <a:extLst>
              <a:ext uri="{FF2B5EF4-FFF2-40B4-BE49-F238E27FC236}">
                <a16:creationId xmlns:a16="http://schemas.microsoft.com/office/drawing/2014/main" id="{251D4C7A-8179-41C9-8075-7E07771269D6}"/>
              </a:ext>
            </a:extLst>
          </p:cNvPr>
          <p:cNvSpPr>
            <a:spLocks noGrp="1"/>
          </p:cNvSpPr>
          <p:nvPr>
            <p:ph sz="quarter" idx="14"/>
          </p:nvPr>
        </p:nvSpPr>
        <p:spPr>
          <a:xfrm>
            <a:off x="838200" y="951470"/>
            <a:ext cx="9167037" cy="5268577"/>
          </a:xfrm>
        </p:spPr>
        <p:txBody>
          <a:bodyPr/>
          <a:lstStyle>
            <a:lvl1pPr marL="0" indent="0">
              <a:buNone/>
              <a:defRPr/>
            </a:lvl1pPr>
          </a:lstStyle>
          <a:p>
            <a:pPr lvl="0"/>
            <a:endParaRPr lang="sv-SE" dirty="0"/>
          </a:p>
        </p:txBody>
      </p:sp>
      <p:pic>
        <p:nvPicPr>
          <p:cNvPr id="8" name="Bildobjekt 7">
            <a:extLst>
              <a:ext uri="{FF2B5EF4-FFF2-40B4-BE49-F238E27FC236}">
                <a16:creationId xmlns:a16="http://schemas.microsoft.com/office/drawing/2014/main" id="{2405207A-686B-4280-A519-BF69BE0D48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239953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vslutsbild">
    <p:bg>
      <p:bgPr>
        <a:solidFill>
          <a:srgbClr val="00555C"/>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5B88CC4-EE60-49E6-9BAA-C69AF81606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253" y="2683688"/>
            <a:ext cx="3467493" cy="1490624"/>
          </a:xfrm>
          <a:prstGeom prst="rect">
            <a:avLst/>
          </a:prstGeom>
        </p:spPr>
      </p:pic>
    </p:spTree>
    <p:extLst>
      <p:ext uri="{BB962C8B-B14F-4D97-AF65-F5344CB8AC3E}">
        <p14:creationId xmlns:p14="http://schemas.microsoft.com/office/powerpoint/2010/main" val="330267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40108"/>
            <a:ext cx="9371646" cy="1121588"/>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306319"/>
            <a:ext cx="9371646" cy="3870643"/>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a:p>
        </p:txBody>
      </p:sp>
    </p:spTree>
    <p:extLst>
      <p:ext uri="{BB962C8B-B14F-4D97-AF65-F5344CB8AC3E}">
        <p14:creationId xmlns:p14="http://schemas.microsoft.com/office/powerpoint/2010/main" val="3418790755"/>
      </p:ext>
    </p:extLst>
  </p:cSld>
  <p:clrMap bg1="lt1" tx1="dk1" bg2="lt2" tx2="dk2" accent1="accent1" accent2="accent2" accent3="accent3" accent4="accent4" accent5="accent5" accent6="accent6" hlink="hlink" folHlink="folHlink"/>
  <p:sldLayoutIdLst>
    <p:sldLayoutId id="2147483727" r:id="rId1"/>
    <p:sldLayoutId id="2147483878" r:id="rId2"/>
    <p:sldLayoutId id="2147483704" r:id="rId3"/>
    <p:sldLayoutId id="2147483659" r:id="rId4"/>
    <p:sldLayoutId id="2147483714" r:id="rId5"/>
    <p:sldLayoutId id="2147483718" r:id="rId6"/>
    <p:sldLayoutId id="2147483722" r:id="rId7"/>
    <p:sldLayoutId id="2147483724" r:id="rId8"/>
    <p:sldLayoutId id="2147483874" r:id="rId9"/>
  </p:sldLayoutIdLst>
  <p:hf hdr="0" dt="0"/>
  <p:txStyles>
    <p:titleStyle>
      <a:lvl1pPr algn="l" defTabSz="914400" rtl="0" eaLnBrk="1" latinLnBrk="0" hangingPunct="1">
        <a:lnSpc>
          <a:spcPct val="90000"/>
        </a:lnSpc>
        <a:spcBef>
          <a:spcPct val="0"/>
        </a:spcBef>
        <a:buNone/>
        <a:defRPr sz="4000" kern="1200">
          <a:solidFill>
            <a:schemeClr val="accent3"/>
          </a:solidFill>
          <a:latin typeface="Source Sans Pro Semibold" panose="020B06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ts.se/digitaldelaktighet" TargetMode="External"/><Relationship Id="rId2" Type="http://schemas.openxmlformats.org/officeDocument/2006/relationships/hyperlink" Target="http://funkit.uppsala.se/" TargetMode="Externa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5BE707-A281-4675-A470-77ACDB7DDB9D}"/>
              </a:ext>
            </a:extLst>
          </p:cNvPr>
          <p:cNvSpPr>
            <a:spLocks noGrp="1"/>
          </p:cNvSpPr>
          <p:nvPr>
            <p:ph type="ctrTitle"/>
          </p:nvPr>
        </p:nvSpPr>
        <p:spPr/>
        <p:txBody>
          <a:bodyPr/>
          <a:lstStyle/>
          <a:p>
            <a:r>
              <a:rPr lang="sv-SE" dirty="0"/>
              <a:t>Läsa nyheter på nätet</a:t>
            </a:r>
          </a:p>
        </p:txBody>
      </p:sp>
      <p:sp>
        <p:nvSpPr>
          <p:cNvPr id="4" name="Platshållare för text 3">
            <a:extLst>
              <a:ext uri="{FF2B5EF4-FFF2-40B4-BE49-F238E27FC236}">
                <a16:creationId xmlns:a16="http://schemas.microsoft.com/office/drawing/2014/main" id="{AD95EF37-952E-40D1-BD39-43AF69DBEED9}"/>
              </a:ext>
            </a:extLst>
          </p:cNvPr>
          <p:cNvSpPr>
            <a:spLocks noGrp="1"/>
          </p:cNvSpPr>
          <p:nvPr>
            <p:ph type="body" sz="quarter" idx="14"/>
          </p:nvPr>
        </p:nvSpPr>
        <p:spPr/>
        <p:txBody>
          <a:bodyPr/>
          <a:lstStyle/>
          <a:p>
            <a:r>
              <a:rPr lang="sv-SE" dirty="0"/>
              <a:t>Funk-IT Lyftet</a:t>
            </a:r>
          </a:p>
        </p:txBody>
      </p:sp>
      <p:sp>
        <p:nvSpPr>
          <p:cNvPr id="6" name="Platshållare för text 4">
            <a:extLst>
              <a:ext uri="{FF2B5EF4-FFF2-40B4-BE49-F238E27FC236}">
                <a16:creationId xmlns:a16="http://schemas.microsoft.com/office/drawing/2014/main" id="{0291127E-3AF9-47E8-9070-EEE731D72302}"/>
              </a:ext>
            </a:extLst>
          </p:cNvPr>
          <p:cNvSpPr txBox="1">
            <a:spLocks/>
          </p:cNvSpPr>
          <p:nvPr/>
        </p:nvSpPr>
        <p:spPr>
          <a:xfrm>
            <a:off x="444280" y="4765160"/>
            <a:ext cx="8182867" cy="367716"/>
          </a:xfrm>
          <a:prstGeom prst="rect">
            <a:avLst/>
          </a:prstGeom>
        </p:spPr>
        <p:txBody>
          <a:bodyPr vert="horz" lIns="91440" tIns="45720" rIns="91440" bIns="45720" rtlCol="0">
            <a:no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solidFill>
              </a:rPr>
              <a:t>16 juni 2021</a:t>
            </a:r>
          </a:p>
        </p:txBody>
      </p:sp>
    </p:spTree>
    <p:extLst>
      <p:ext uri="{BB962C8B-B14F-4D97-AF65-F5344CB8AC3E}">
        <p14:creationId xmlns:p14="http://schemas.microsoft.com/office/powerpoint/2010/main" val="1957311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a:t>Sida </a:t>
            </a:r>
            <a:fld id="{D02B33C2-54EE-4A44-9B78-6F01870CE737}" type="slidenum">
              <a:rPr lang="sv-SE" smtClean="0"/>
              <a:t>2</a:t>
            </a:fld>
            <a:endParaRPr lang="sv-SE" dirty="0"/>
          </a:p>
        </p:txBody>
      </p:sp>
      <p:sp>
        <p:nvSpPr>
          <p:cNvPr id="2" name="Rubrik 1"/>
          <p:cNvSpPr>
            <a:spLocks noGrp="1"/>
          </p:cNvSpPr>
          <p:nvPr>
            <p:ph type="title"/>
          </p:nvPr>
        </p:nvSpPr>
        <p:spPr>
          <a:xfrm>
            <a:off x="838200" y="995680"/>
            <a:ext cx="9371646" cy="976190"/>
          </a:xfrm>
        </p:spPr>
        <p:txBody>
          <a:bodyPr/>
          <a:lstStyle/>
          <a:p>
            <a:r>
              <a:rPr lang="sv-SE" dirty="0"/>
              <a:t>Läser du nyheter på nätet?</a:t>
            </a:r>
          </a:p>
        </p:txBody>
      </p:sp>
      <p:sp>
        <p:nvSpPr>
          <p:cNvPr id="6" name="Platshållare för innehåll 5"/>
          <p:cNvSpPr>
            <a:spLocks noGrp="1"/>
          </p:cNvSpPr>
          <p:nvPr>
            <p:ph idx="1"/>
          </p:nvPr>
        </p:nvSpPr>
        <p:spPr/>
        <p:txBody>
          <a:bodyPr/>
          <a:lstStyle/>
          <a:p>
            <a:r>
              <a:rPr lang="sv-SE" dirty="0"/>
              <a:t>Vilka sidor använder du?</a:t>
            </a:r>
          </a:p>
          <a:p>
            <a:r>
              <a:rPr lang="sv-SE" dirty="0"/>
              <a:t>Om inte, vad är du intresserad av?</a:t>
            </a:r>
          </a:p>
          <a:p>
            <a:r>
              <a:rPr lang="sv-SE" dirty="0"/>
              <a:t>Tips på sidor att använda. </a:t>
            </a:r>
          </a:p>
        </p:txBody>
      </p:sp>
    </p:spTree>
    <p:extLst>
      <p:ext uri="{BB962C8B-B14F-4D97-AF65-F5344CB8AC3E}">
        <p14:creationId xmlns:p14="http://schemas.microsoft.com/office/powerpoint/2010/main" val="332628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a:xfrm>
            <a:off x="9160727" y="6363607"/>
            <a:ext cx="2743200" cy="365125"/>
          </a:xfrm>
        </p:spPr>
        <p:txBody>
          <a:bodyPr/>
          <a:lstStyle/>
          <a:p>
            <a:r>
              <a:rPr lang="sv-SE" dirty="0"/>
              <a:t>Sida </a:t>
            </a:r>
            <a:fld id="{D02B33C2-54EE-4A44-9B78-6F01870CE737}" type="slidenum">
              <a:rPr lang="sv-SE" smtClean="0"/>
              <a:t>3</a:t>
            </a:fld>
            <a:endParaRPr lang="sv-SE" dirty="0"/>
          </a:p>
        </p:txBody>
      </p:sp>
      <p:sp>
        <p:nvSpPr>
          <p:cNvPr id="2" name="Rubrik 1"/>
          <p:cNvSpPr>
            <a:spLocks noGrp="1"/>
          </p:cNvSpPr>
          <p:nvPr>
            <p:ph type="title"/>
          </p:nvPr>
        </p:nvSpPr>
        <p:spPr>
          <a:xfrm>
            <a:off x="838200" y="797852"/>
            <a:ext cx="9371646" cy="1255857"/>
          </a:xfrm>
        </p:spPr>
        <p:txBody>
          <a:bodyPr/>
          <a:lstStyle/>
          <a:p>
            <a:r>
              <a:rPr lang="sv-SE" dirty="0"/>
              <a:t>Problem du kan stöta på när du läser nyheter på nätet</a:t>
            </a:r>
          </a:p>
        </p:txBody>
      </p:sp>
      <p:sp>
        <p:nvSpPr>
          <p:cNvPr id="3" name="Platshållare för innehåll 2"/>
          <p:cNvSpPr>
            <a:spLocks noGrp="1"/>
          </p:cNvSpPr>
          <p:nvPr>
            <p:ph idx="1"/>
          </p:nvPr>
        </p:nvSpPr>
        <p:spPr/>
        <p:txBody>
          <a:bodyPr/>
          <a:lstStyle/>
          <a:p>
            <a:r>
              <a:rPr lang="sv-SE" dirty="0">
                <a:ea typeface="Source Sans Pro" panose="020B0503030403020204" pitchFamily="34" charset="0"/>
              </a:rPr>
              <a:t>Betalvägg – En del sidor måste man betala för att få tillgång till.</a:t>
            </a:r>
          </a:p>
          <a:p>
            <a:r>
              <a:rPr lang="sv-SE" dirty="0">
                <a:ea typeface="Source Sans Pro" panose="020B0503030403020204" pitchFamily="34" charset="0"/>
              </a:rPr>
              <a:t>Reklam.</a:t>
            </a:r>
          </a:p>
          <a:p>
            <a:r>
              <a:rPr lang="sv-SE" dirty="0" err="1">
                <a:ea typeface="Source Sans Pro" panose="020B0503030403020204" pitchFamily="34" charset="0"/>
              </a:rPr>
              <a:t>Clickbaits</a:t>
            </a:r>
            <a:r>
              <a:rPr lang="sv-SE" dirty="0">
                <a:ea typeface="Source Sans Pro" panose="020B0503030403020204" pitchFamily="34" charset="0"/>
              </a:rPr>
              <a:t> – Rubriker som ska få dig att bli nyfiken och klicka på länken, då sidägaren får betalt per klick. </a:t>
            </a:r>
          </a:p>
          <a:p>
            <a:r>
              <a:rPr lang="sv-SE" dirty="0">
                <a:ea typeface="Source Sans Pro" panose="020B0503030403020204" pitchFamily="34" charset="0"/>
              </a:rPr>
              <a:t>Oseriösa sidor med extrema åsikter.</a:t>
            </a:r>
          </a:p>
          <a:p>
            <a:r>
              <a:rPr lang="sv-SE" dirty="0">
                <a:ea typeface="Source Sans Pro" panose="020B0503030403020204" pitchFamily="34" charset="0"/>
              </a:rPr>
              <a:t>”Falska” nyheter.</a:t>
            </a:r>
          </a:p>
          <a:p>
            <a:r>
              <a:rPr lang="sv-SE" dirty="0">
                <a:ea typeface="Source Sans Pro" panose="020B0503030403020204" pitchFamily="34" charset="0"/>
              </a:rPr>
              <a:t>Obehagliga bilder/videor.</a:t>
            </a:r>
          </a:p>
        </p:txBody>
      </p:sp>
    </p:spTree>
    <p:extLst>
      <p:ext uri="{BB962C8B-B14F-4D97-AF65-F5344CB8AC3E}">
        <p14:creationId xmlns:p14="http://schemas.microsoft.com/office/powerpoint/2010/main" val="3215164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dirty="0"/>
              <a:t>Sida </a:t>
            </a:r>
            <a:fld id="{D02B33C2-54EE-4A44-9B78-6F01870CE737}" type="slidenum">
              <a:rPr lang="sv-SE" smtClean="0"/>
              <a:t>4</a:t>
            </a:fld>
            <a:endParaRPr lang="sv-SE" dirty="0"/>
          </a:p>
        </p:txBody>
      </p:sp>
      <p:sp>
        <p:nvSpPr>
          <p:cNvPr id="2" name="Rubrik 1"/>
          <p:cNvSpPr>
            <a:spLocks noGrp="1"/>
          </p:cNvSpPr>
          <p:nvPr>
            <p:ph type="title"/>
          </p:nvPr>
        </p:nvSpPr>
        <p:spPr/>
        <p:txBody>
          <a:bodyPr/>
          <a:lstStyle/>
          <a:p>
            <a:r>
              <a:rPr lang="sv-SE" dirty="0"/>
              <a:t>Funk-IT Lyftet är ett samarbete mellan: </a:t>
            </a:r>
          </a:p>
        </p:txBody>
      </p:sp>
      <p:sp>
        <p:nvSpPr>
          <p:cNvPr id="3" name="Platshållare för innehåll 2"/>
          <p:cNvSpPr>
            <a:spLocks noGrp="1"/>
          </p:cNvSpPr>
          <p:nvPr>
            <p:ph idx="1"/>
          </p:nvPr>
        </p:nvSpPr>
        <p:spPr>
          <a:xfrm>
            <a:off x="838199" y="2699657"/>
            <a:ext cx="5552769" cy="3152184"/>
          </a:xfrm>
        </p:spPr>
        <p:txBody>
          <a:bodyPr/>
          <a:lstStyle/>
          <a:p>
            <a:r>
              <a:rPr lang="sv-SE" dirty="0"/>
              <a:t>Post- och Telestyrelsen</a:t>
            </a:r>
          </a:p>
          <a:p>
            <a:r>
              <a:rPr lang="sv-SE" dirty="0"/>
              <a:t>Uppsala kommun, Omsorgsförvaltningen, Socialpsykiatrin och Arbete och bostad</a:t>
            </a:r>
          </a:p>
          <a:p>
            <a:r>
              <a:rPr lang="sv-SE" dirty="0"/>
              <a:t>TIF- Träffpunkternas intresseförening</a:t>
            </a:r>
          </a:p>
          <a:p>
            <a:r>
              <a:rPr lang="sv-SE" dirty="0"/>
              <a:t>Brukarrådet- Arbete och bostad</a:t>
            </a:r>
          </a:p>
        </p:txBody>
      </p:sp>
      <p:sp>
        <p:nvSpPr>
          <p:cNvPr id="6" name="Platshållare för innehåll 5">
            <a:extLst>
              <a:ext uri="{FF2B5EF4-FFF2-40B4-BE49-F238E27FC236}">
                <a16:creationId xmlns:a16="http://schemas.microsoft.com/office/drawing/2014/main" id="{C6862EF6-147E-4380-B57D-F756AFAA50AA}"/>
              </a:ext>
            </a:extLst>
          </p:cNvPr>
          <p:cNvSpPr txBox="1">
            <a:spLocks/>
          </p:cNvSpPr>
          <p:nvPr/>
        </p:nvSpPr>
        <p:spPr>
          <a:xfrm>
            <a:off x="838199" y="5663909"/>
            <a:ext cx="5320211" cy="6924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4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hlinkClick r:id="rId2"/>
              </a:rPr>
              <a:t>Funk-IT lyftets hemsida</a:t>
            </a:r>
            <a:endParaRPr lang="sv-SE" dirty="0"/>
          </a:p>
          <a:p>
            <a:pPr algn="ctr"/>
            <a:endParaRPr lang="sv-SE" dirty="0"/>
          </a:p>
        </p:txBody>
      </p:sp>
      <p:pic>
        <p:nvPicPr>
          <p:cNvPr id="7" name="Platshållare för innehåll 6" descr="Stöds och finansieras av PTS arbete med digital delaktighet. ">
            <a:hlinkClick r:id="rId3"/>
          </p:cNvPr>
          <p:cNvPicPr>
            <a:picLocks noGrp="1" noChangeAspect="1"/>
          </p:cNvPicPr>
          <p:nvPr>
            <p:ph idx="13"/>
          </p:nvPr>
        </p:nvPicPr>
        <p:blipFill>
          <a:blip r:embed="rId4">
            <a:extLst>
              <a:ext uri="{28A0092B-C50C-407E-A947-70E740481C1C}">
                <a14:useLocalDpi xmlns:a14="http://schemas.microsoft.com/office/drawing/2010/main" val="0"/>
              </a:ext>
            </a:extLst>
          </a:blip>
          <a:stretch>
            <a:fillRect/>
          </a:stretch>
        </p:blipFill>
        <p:spPr>
          <a:xfrm>
            <a:off x="6832191" y="2357754"/>
            <a:ext cx="3494087" cy="3494087"/>
          </a:xfrm>
        </p:spPr>
      </p:pic>
    </p:spTree>
    <p:extLst>
      <p:ext uri="{BB962C8B-B14F-4D97-AF65-F5344CB8AC3E}">
        <p14:creationId xmlns:p14="http://schemas.microsoft.com/office/powerpoint/2010/main" val="370994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179359"/>
      </p:ext>
    </p:extLst>
  </p:cSld>
  <p:clrMapOvr>
    <a:masterClrMapping/>
  </p:clrMapOvr>
</p:sld>
</file>

<file path=ppt/theme/theme1.xml><?xml version="1.0" encoding="utf-8"?>
<a:theme xmlns:a="http://schemas.openxmlformats.org/drawingml/2006/main" name="Tema Uppsala">
  <a:themeElements>
    <a:clrScheme name="Uppsala kommun_Office_färger">
      <a:dk1>
        <a:sysClr val="windowText" lastClr="000000"/>
      </a:dk1>
      <a:lt1>
        <a:sysClr val="window" lastClr="FFFFFF"/>
      </a:lt1>
      <a:dk2>
        <a:srgbClr val="44546A"/>
      </a:dk2>
      <a:lt2>
        <a:srgbClr val="FEDD00"/>
      </a:lt2>
      <a:accent1>
        <a:srgbClr val="252E6F"/>
      </a:accent1>
      <a:accent2>
        <a:srgbClr val="1C9CD9"/>
      </a:accent2>
      <a:accent3>
        <a:srgbClr val="008A01"/>
      </a:accent3>
      <a:accent4>
        <a:srgbClr val="A6CF38"/>
      </a:accent4>
      <a:accent5>
        <a:srgbClr val="841072"/>
      </a:accent5>
      <a:accent6>
        <a:srgbClr val="FF3D9C"/>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9_blå_test" id="{20006E43-AE3B-48BD-8908-4EDAA3AA6467}" vid="{DF88D2F6-53D6-4C55-9642-7639FA4886E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7610</TotalTime>
  <Words>273</Words>
  <Application>Microsoft Office PowerPoint</Application>
  <PresentationFormat>Bredbild</PresentationFormat>
  <Paragraphs>27</Paragraphs>
  <Slides>5</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5</vt:i4>
      </vt:variant>
    </vt:vector>
  </HeadingPairs>
  <TitlesOfParts>
    <vt:vector size="10" baseType="lpstr">
      <vt:lpstr>Source Sans Pro</vt:lpstr>
      <vt:lpstr>Source Sans Pro Semibold</vt:lpstr>
      <vt:lpstr>Calibri</vt:lpstr>
      <vt:lpstr>Arial</vt:lpstr>
      <vt:lpstr>Tema Uppsala</vt:lpstr>
      <vt:lpstr>Läsa nyheter på nätet</vt:lpstr>
      <vt:lpstr>Läser du nyheter på nätet?</vt:lpstr>
      <vt:lpstr>Problem du kan stöta på när du läser nyheter på nätet</vt:lpstr>
      <vt:lpstr>Funk-IT Lyftet är ett samarbete mellan: </vt:lpstr>
      <vt:lpstr>PowerPoint-presentation</vt:lpstr>
    </vt:vector>
  </TitlesOfParts>
  <Company>Uppsala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Eriksson Jennie (Vision)</dc:creator>
  <cp:lastModifiedBy>Weslien Ulrika</cp:lastModifiedBy>
  <cp:revision>92</cp:revision>
  <cp:lastPrinted>2016-04-19T07:45:19Z</cp:lastPrinted>
  <dcterms:created xsi:type="dcterms:W3CDTF">2018-06-29T08:36:21Z</dcterms:created>
  <dcterms:modified xsi:type="dcterms:W3CDTF">2022-03-23T14:21:38Z</dcterms:modified>
</cp:coreProperties>
</file>