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25" r:id="rId1"/>
  </p:sldMasterIdLst>
  <p:notesMasterIdLst>
    <p:notesMasterId r:id="rId17"/>
  </p:notesMasterIdLst>
  <p:sldIdLst>
    <p:sldId id="385" r:id="rId2"/>
    <p:sldId id="388" r:id="rId3"/>
    <p:sldId id="399" r:id="rId4"/>
    <p:sldId id="402" r:id="rId5"/>
    <p:sldId id="398" r:id="rId6"/>
    <p:sldId id="397" r:id="rId7"/>
    <p:sldId id="396" r:id="rId8"/>
    <p:sldId id="395" r:id="rId9"/>
    <p:sldId id="394" r:id="rId10"/>
    <p:sldId id="403" r:id="rId11"/>
    <p:sldId id="393" r:id="rId12"/>
    <p:sldId id="392" r:id="rId13"/>
    <p:sldId id="391" r:id="rId14"/>
    <p:sldId id="401" r:id="rId15"/>
    <p:sldId id="387" r:id="rId16"/>
  </p:sldIdLst>
  <p:sldSz cx="12192000" cy="6858000"/>
  <p:notesSz cx="6794500" cy="99314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Source Sans Pro" panose="020B0503030403020204" pitchFamily="34" charset="0"/>
      <p:regular r:id="rId22"/>
      <p:bold r:id="rId23"/>
      <p:italic r:id="rId24"/>
      <p:boldItalic r:id="rId25"/>
    </p:embeddedFont>
    <p:embeddedFont>
      <p:font typeface="Source Sans Pro Semibold" panose="020B0603030403020204" pitchFamily="34" charset="0"/>
      <p:bold r:id="rId26"/>
      <p:boldItalic r:id="rId27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5C"/>
    <a:srgbClr val="A6CF38"/>
    <a:srgbClr val="45005C"/>
    <a:srgbClr val="FF3D9C"/>
    <a:srgbClr val="262262"/>
    <a:srgbClr val="199CD9"/>
    <a:srgbClr val="456024"/>
    <a:srgbClr val="20305C"/>
    <a:srgbClr val="FEDD00"/>
    <a:srgbClr val="1C9C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36" autoAdjust="0"/>
    <p:restoredTop sz="94624" autoAdjust="0"/>
  </p:normalViewPr>
  <p:slideViewPr>
    <p:cSldViewPr snapToGrid="0">
      <p:cViewPr varScale="1">
        <p:scale>
          <a:sx n="154" d="100"/>
          <a:sy n="154" d="100"/>
        </p:scale>
        <p:origin x="3546" y="1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51B1A-607C-4CFA-89EC-F8CC3C816118}" type="datetimeFigureOut">
              <a:rPr lang="sv-SE" smtClean="0"/>
              <a:t>2022-02-03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7BC01-6843-4605-B090-3EA872172D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169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 har det övergripande ansvaret för kollektivtrafiken i Uppsala län. Stadsbussar,</a:t>
            </a:r>
            <a:r>
              <a:rPr lang="sv-SE" sz="120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regionsbussar och Upptåget hör till UL.</a:t>
            </a:r>
            <a:br>
              <a:rPr lang="sv-SE" dirty="0"/>
            </a:br>
            <a:r>
              <a:rPr lang="sv-SE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är Trafik och samhälle inom Region Uppsala som ansvarar</a:t>
            </a:r>
            <a:r>
              <a:rPr lang="sv-SE" sz="120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för UL. 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5845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grön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A1742BB7-34A3-4595-9362-B59D8B0AA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617" y="206979"/>
            <a:ext cx="2582530" cy="111019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13AFAC1C-44E0-4894-84F3-D0259B6A9B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1978" y="1697572"/>
            <a:ext cx="8206597" cy="2059338"/>
          </a:xfrm>
        </p:spPr>
        <p:txBody>
          <a:bodyPr anchor="b">
            <a:noAutofit/>
          </a:bodyPr>
          <a:lstStyle>
            <a:lvl1pPr algn="l">
              <a:defRPr sz="72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Presentationens rubrik skrivs här</a:t>
            </a:r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0F641A72-8DD5-4A24-88E9-4E68B956CB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280" y="3974946"/>
            <a:ext cx="8182867" cy="3206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B4C2D811-DBB8-4967-8307-4F04CC10B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280" y="4329868"/>
            <a:ext cx="8182867" cy="3528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Organisation/Förvaltning</a:t>
            </a:r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44C03BEE-69FC-4395-A685-7FA5CE9C02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280" y="4720045"/>
            <a:ext cx="8182867" cy="367716"/>
          </a:xfrm>
        </p:spPr>
        <p:txBody>
          <a:bodyPr/>
          <a:lstStyle>
            <a:lvl1pPr marL="0" indent="0" algn="l">
              <a:buNone/>
              <a:defRPr lang="sv-SE" sz="1800" kern="1200" baseline="0" dirty="0" smtClean="0">
                <a:solidFill>
                  <a:schemeClr val="bg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Datum (Skrivs datum, månad, år, t ex 21 maj 2016</a:t>
            </a:r>
          </a:p>
        </p:txBody>
      </p:sp>
    </p:spTree>
    <p:extLst>
      <p:ext uri="{BB962C8B-B14F-4D97-AF65-F5344CB8AC3E}">
        <p14:creationId xmlns:p14="http://schemas.microsoft.com/office/powerpoint/2010/main" val="158095394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95679"/>
            <a:ext cx="9371646" cy="1255857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09592"/>
            <a:ext cx="9371646" cy="354225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skriva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4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71791"/>
            <a:ext cx="9371646" cy="1279746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7D5C7BD4-2145-4C07-8407-A2DF885128B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610311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1039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4585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2B33C2-54EE-4A44-9B78-6F01870C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BDCDAAA-750D-42AA-98E5-8271C45780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311" y="206980"/>
            <a:ext cx="1731835" cy="74449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2799875D-D8A9-4841-8D7E-A35C501517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186" y="1122363"/>
            <a:ext cx="8206597" cy="2980080"/>
          </a:xfrm>
        </p:spPr>
        <p:txBody>
          <a:bodyPr anchor="b">
            <a:normAutofit/>
          </a:bodyPr>
          <a:lstStyle>
            <a:lvl1pPr algn="l">
              <a:defRPr sz="54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 för avsnittet</a:t>
            </a:r>
          </a:p>
        </p:txBody>
      </p:sp>
      <p:sp>
        <p:nvSpPr>
          <p:cNvPr id="9" name="Platshållare för text 7">
            <a:extLst>
              <a:ext uri="{FF2B5EF4-FFF2-40B4-BE49-F238E27FC236}">
                <a16:creationId xmlns:a16="http://schemas.microsoft.com/office/drawing/2014/main" id="{0776DC2C-AFFD-4118-AF33-ABB7FB720F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488" y="4102100"/>
            <a:ext cx="8207375" cy="16668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402349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åe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58615" y="0"/>
            <a:ext cx="408099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95709"/>
            <a:ext cx="6529039" cy="1380947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6529039" cy="3542250"/>
          </a:xfrm>
        </p:spPr>
        <p:txBody>
          <a:bodyPr/>
          <a:lstStyle>
            <a:lvl1pPr marL="0" indent="0">
              <a:buNone/>
              <a:defRPr sz="2400">
                <a:latin typeface="Source Sans Pro" panose="020B0503030403020204" pitchFamily="34" charset="0"/>
              </a:defRPr>
            </a:lvl1pPr>
            <a:lvl2pPr>
              <a:defRPr sz="2000">
                <a:latin typeface="Source Sans Pro" panose="020B0503030403020204" pitchFamily="34" charset="0"/>
              </a:defRPr>
            </a:lvl2pPr>
            <a:lvl3pPr>
              <a:defRPr sz="1800"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B7A8CB7-9EA9-405B-9ECF-57257BC61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0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a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823" y="0"/>
            <a:ext cx="7084393" cy="4723492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28911"/>
            <a:ext cx="3827745" cy="1433232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3827745" cy="3542250"/>
          </a:xfrm>
        </p:spPr>
        <p:txBody>
          <a:bodyPr/>
          <a:lstStyle>
            <a:lvl1pPr marL="0" indent="0">
              <a:buNone/>
              <a:defRPr sz="2000">
                <a:latin typeface="Source Sans Pro" panose="020B0503030403020204" pitchFamily="34" charset="0"/>
              </a:defRPr>
            </a:lvl1pPr>
            <a:lvl2pPr>
              <a:defRPr sz="1800">
                <a:latin typeface="Source Sans Pro" panose="020B0503030403020204" pitchFamily="34" charset="0"/>
              </a:defRPr>
            </a:lvl2pPr>
            <a:lvl3pPr>
              <a:defRPr sz="1600">
                <a:latin typeface="Source Sans Pro" panose="020B0503030403020204" pitchFamily="34" charset="0"/>
              </a:defRPr>
            </a:lvl3pPr>
            <a:lvl4pPr>
              <a:defRPr sz="1600">
                <a:latin typeface="Source Sans Pro" panose="020B0503030403020204" pitchFamily="34" charset="0"/>
              </a:defRPr>
            </a:lvl4pPr>
            <a:lvl5pPr>
              <a:defRPr sz="160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5099823" y="4723492"/>
            <a:ext cx="7084394" cy="2134508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099BE6B-7AFC-4461-ACF5-D64108E586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7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79944" y="0"/>
            <a:ext cx="1051205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1" y="0"/>
            <a:ext cx="1679944" cy="6858000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7E15A73-46D0-4D7F-8112-A8693DEF85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6" y="188235"/>
            <a:ext cx="1340760" cy="57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224833"/>
            <a:ext cx="7774172" cy="717553"/>
          </a:xfrm>
        </p:spPr>
        <p:txBody>
          <a:bodyPr anchor="b" anchorCtr="0">
            <a:normAutofit/>
          </a:bodyPr>
          <a:lstStyle>
            <a:lvl1pPr>
              <a:defRPr sz="32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51D4C7A-8179-41C9-8075-7E07771269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951470"/>
            <a:ext cx="9167037" cy="52685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405207A-686B-4280-A519-BF69BE0D48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33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lu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05B88CC4-EE60-49E6-9BAA-C69AF81606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53" y="2683688"/>
            <a:ext cx="3467493" cy="149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7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1140108"/>
            <a:ext cx="9371646" cy="11215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2306319"/>
            <a:ext cx="9371646" cy="38706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879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878" r:id="rId2"/>
    <p:sldLayoutId id="2147483704" r:id="rId3"/>
    <p:sldLayoutId id="2147483659" r:id="rId4"/>
    <p:sldLayoutId id="2147483714" r:id="rId5"/>
    <p:sldLayoutId id="2147483718" r:id="rId6"/>
    <p:sldLayoutId id="2147483722" r:id="rId7"/>
    <p:sldLayoutId id="2147483724" r:id="rId8"/>
    <p:sldLayoutId id="2147483874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3"/>
          </a:solidFill>
          <a:latin typeface="Source Sans Pro Semibold" panose="020B06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funkit.uppsala.se/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5BE707-A281-4675-A470-77ACDB7DDB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Köpa periodbiljett med UL </a:t>
            </a:r>
            <a:r>
              <a:rPr lang="sv-SE" dirty="0" err="1"/>
              <a:t>app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D95EF37-952E-40D1-BD39-43AF69DBEE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Funk-IT Lyftet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E25B8D3-6C0E-425C-B89E-0D3D44D42E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708" y="4776134"/>
            <a:ext cx="8182867" cy="320622"/>
          </a:xfrm>
        </p:spPr>
        <p:txBody>
          <a:bodyPr/>
          <a:lstStyle/>
          <a:p>
            <a:r>
              <a:rPr lang="sv-SE"/>
              <a:t>3</a:t>
            </a:r>
            <a:r>
              <a:rPr lang="sv-SE" baseline="0"/>
              <a:t> Februari </a:t>
            </a:r>
            <a:r>
              <a:rPr lang="sv-SE" baseline="0" dirty="0"/>
              <a:t>2022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57311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4A046D-902F-4F0C-88B3-00F59DAD6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662456"/>
          </a:xfrm>
        </p:spPr>
        <p:txBody>
          <a:bodyPr anchor="b">
            <a:normAutofit/>
          </a:bodyPr>
          <a:lstStyle/>
          <a:p>
            <a:r>
              <a:rPr lang="sv-SE" dirty="0"/>
              <a:t>Startdatum</a:t>
            </a:r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EB2DAA20-D050-4FDB-AFB1-ED715D44D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57120"/>
            <a:ext cx="4541874" cy="3494721"/>
          </a:xfrm>
        </p:spPr>
        <p:txBody>
          <a:bodyPr>
            <a:normAutofit/>
          </a:bodyPr>
          <a:lstStyle/>
          <a:p>
            <a:r>
              <a:rPr lang="sv-SE" dirty="0"/>
              <a:t>Välj om biljetten ska börja gälla </a:t>
            </a:r>
            <a:r>
              <a:rPr lang="sv-SE" b="1" dirty="0"/>
              <a:t>Nu </a:t>
            </a:r>
            <a:r>
              <a:rPr lang="sv-SE" dirty="0"/>
              <a:t>eller</a:t>
            </a:r>
            <a:r>
              <a:rPr lang="sv-SE" b="1" dirty="0"/>
              <a:t> Senare</a:t>
            </a:r>
            <a:r>
              <a:rPr lang="sv-SE" dirty="0"/>
              <a:t>. 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sv-SE" dirty="0"/>
              <a:t>Sida </a:t>
            </a:r>
            <a:fld id="{D02B33C2-54EE-4A44-9B78-6F01870CE737}" type="slidenum">
              <a:rPr lang="sv-SE" smtClean="0"/>
              <a:pPr>
                <a:spcAft>
                  <a:spcPts val="600"/>
                </a:spcAft>
              </a:pPr>
              <a:t>10</a:t>
            </a:fld>
            <a:endParaRPr lang="sv-SE"/>
          </a:p>
        </p:txBody>
      </p:sp>
      <p:pic>
        <p:nvPicPr>
          <p:cNvPr id="7" name="Bildobjekt 6" descr="Betala i svart text med gul bakgrund längst ner i appen. Nu och senare ovan till vänster i svart text.">
            <a:extLst>
              <a:ext uri="{FF2B5EF4-FFF2-40B4-BE49-F238E27FC236}">
                <a16:creationId xmlns:a16="http://schemas.microsoft.com/office/drawing/2014/main" id="{BAFC2B78-469B-47BE-AC22-4181D8C3CC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503" y="971791"/>
            <a:ext cx="2607844" cy="5349425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cxnSp>
        <p:nvCxnSpPr>
          <p:cNvPr id="10" name="Rak pilkoppling 9">
            <a:extLst>
              <a:ext uri="{FF2B5EF4-FFF2-40B4-BE49-F238E27FC236}">
                <a16:creationId xmlns:a16="http://schemas.microsoft.com/office/drawing/2014/main" id="{44108705-EBE1-429F-8B2D-B5FAC9BD2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402237" y="4840044"/>
            <a:ext cx="1955674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868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11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E4A046D-902F-4F0C-88B3-00F59DAD6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79"/>
            <a:ext cx="4843409" cy="1255857"/>
          </a:xfrm>
        </p:spPr>
        <p:txBody>
          <a:bodyPr>
            <a:normAutofit/>
          </a:bodyPr>
          <a:lstStyle/>
          <a:p>
            <a:r>
              <a:rPr lang="sv-SE" dirty="0"/>
              <a:t>Välj startdatum </a:t>
            </a:r>
            <a:br>
              <a:rPr lang="sv-SE" dirty="0"/>
            </a:br>
            <a:r>
              <a:rPr lang="sv-SE" dirty="0"/>
              <a:t>för biljetten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4650"/>
            <a:ext cx="4843409" cy="3284488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Valt datum är markerat i kalendern.</a:t>
            </a:r>
          </a:p>
          <a:p>
            <a:pPr>
              <a:spcAft>
                <a:spcPts val="2400"/>
              </a:spcAft>
            </a:pPr>
            <a:r>
              <a:rPr lang="sv-SE" dirty="0"/>
              <a:t>Skrolla till det datum som biljetten ska börja gälla. Välj dag, månad och år. Tryck sedan på </a:t>
            </a:r>
            <a:r>
              <a:rPr lang="sv-SE" b="1" dirty="0"/>
              <a:t>Ok</a:t>
            </a:r>
            <a:r>
              <a:rPr lang="sv-SE" dirty="0"/>
              <a:t>.</a:t>
            </a:r>
          </a:p>
          <a:p>
            <a:pPr>
              <a:spcAft>
                <a:spcPts val="2400"/>
              </a:spcAft>
            </a:pPr>
            <a:r>
              <a:rPr lang="sv-SE" dirty="0"/>
              <a:t>För startdatum idag välj </a:t>
            </a:r>
            <a:r>
              <a:rPr lang="sv-SE" b="1" dirty="0"/>
              <a:t>Nu</a:t>
            </a:r>
            <a:r>
              <a:rPr lang="sv-SE" dirty="0"/>
              <a:t>.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326F2C12-DEF4-4395-889E-213E4D5501A3}"/>
              </a:ext>
            </a:extLst>
          </p:cNvPr>
          <p:cNvSpPr txBox="1"/>
          <p:nvPr/>
        </p:nvSpPr>
        <p:spPr>
          <a:xfrm>
            <a:off x="7171086" y="5919138"/>
            <a:ext cx="1198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iPhone</a:t>
            </a:r>
          </a:p>
        </p:txBody>
      </p:sp>
      <p:pic>
        <p:nvPicPr>
          <p:cNvPr id="10" name="Bildobjekt 9" descr="Skrollhjul i nedre delen av appen för dag, månad och år. Ovan till höger ok till vänster nu.">
            <a:extLst>
              <a:ext uri="{FF2B5EF4-FFF2-40B4-BE49-F238E27FC236}">
                <a16:creationId xmlns:a16="http://schemas.microsoft.com/office/drawing/2014/main" id="{1F51462F-7F74-4990-84D4-23740EE3E3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154" y="1560886"/>
            <a:ext cx="2465566" cy="4385422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13211CEF-1B3F-4DBC-9B65-36A02AD36D35}"/>
              </a:ext>
            </a:extLst>
          </p:cNvPr>
          <p:cNvSpPr txBox="1"/>
          <p:nvPr/>
        </p:nvSpPr>
        <p:spPr>
          <a:xfrm>
            <a:off x="9571769" y="5929812"/>
            <a:ext cx="1198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Samsung</a:t>
            </a:r>
          </a:p>
        </p:txBody>
      </p:sp>
      <p:pic>
        <p:nvPicPr>
          <p:cNvPr id="12" name="Bildobjekt 11" descr="Textruta mitt i appen med skrollhjul för dag månad och år. Nu och okej nere till höger i rutan.">
            <a:extLst>
              <a:ext uri="{FF2B5EF4-FFF2-40B4-BE49-F238E27FC236}">
                <a16:creationId xmlns:a16="http://schemas.microsoft.com/office/drawing/2014/main" id="{45C06F37-7CFC-436F-A8C8-3FADBB65F1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898" y="1554421"/>
            <a:ext cx="2139738" cy="439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838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12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E4A046D-902F-4F0C-88B3-00F59DAD6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79"/>
            <a:ext cx="5257800" cy="1255857"/>
          </a:xfrm>
        </p:spPr>
        <p:txBody>
          <a:bodyPr>
            <a:normAutofit/>
          </a:bodyPr>
          <a:lstStyle/>
          <a:p>
            <a:r>
              <a:rPr lang="sv-SE" dirty="0"/>
              <a:t>Kontrollera och </a:t>
            </a:r>
            <a:br>
              <a:rPr lang="sv-SE" dirty="0"/>
            </a:br>
            <a:r>
              <a:rPr lang="sv-SE" dirty="0"/>
              <a:t>gå till betalning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39915"/>
            <a:ext cx="5257800" cy="3516435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Kontrollera att uppgifterna stämmer.</a:t>
            </a:r>
          </a:p>
          <a:p>
            <a:pPr>
              <a:spcAft>
                <a:spcPts val="2400"/>
              </a:spcAft>
            </a:pPr>
            <a:r>
              <a:rPr lang="sv-SE" dirty="0"/>
              <a:t>Tryck på </a:t>
            </a:r>
            <a:r>
              <a:rPr lang="sv-SE" b="1" dirty="0"/>
              <a:t>Betala </a:t>
            </a:r>
            <a:r>
              <a:rPr lang="sv-SE" dirty="0"/>
              <a:t>för att köpa din biljett.</a:t>
            </a:r>
          </a:p>
          <a:p>
            <a:pPr>
              <a:spcAft>
                <a:spcPts val="2400"/>
              </a:spcAft>
            </a:pPr>
            <a:r>
              <a:rPr lang="sv-SE" dirty="0"/>
              <a:t>Om du inte gör något datum val börjar biljetten gälla direkt när du har betalat.</a:t>
            </a:r>
          </a:p>
        </p:txBody>
      </p:sp>
      <p:pic>
        <p:nvPicPr>
          <p:cNvPr id="10" name="Bildobjekt 9" descr="Textruta i nedre delen av appen. Uppifrån och ner, vald biljett, giltig i zon, resenär och antal, aktivering, betalsätt och längst ner betala i svart text med gul bakgrund.">
            <a:extLst>
              <a:ext uri="{FF2B5EF4-FFF2-40B4-BE49-F238E27FC236}">
                <a16:creationId xmlns:a16="http://schemas.microsoft.com/office/drawing/2014/main" id="{AD57F68C-5993-4D12-99A2-7D5E23AD12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485" y="995679"/>
            <a:ext cx="3042382" cy="541138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84965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13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8882E4A-BCE4-44B1-81C1-6F4206F6B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79"/>
            <a:ext cx="5257800" cy="780367"/>
          </a:xfrm>
        </p:spPr>
        <p:txBody>
          <a:bodyPr/>
          <a:lstStyle/>
          <a:p>
            <a:r>
              <a:rPr lang="sv-SE" dirty="0"/>
              <a:t>Biljetten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0071"/>
            <a:ext cx="4660726" cy="3542250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När du ska resa öppnar du UL-appen. Din periodbiljett visas som en QR-kod i appen. Du visar OR-koden för föraren/tågvärden. På bussarna kan det ibland finnas en QR-kod läsare till vänster om föraren.</a:t>
            </a:r>
          </a:p>
          <a:p>
            <a:pPr>
              <a:spcAft>
                <a:spcPts val="2400"/>
              </a:spcAft>
            </a:pPr>
            <a:r>
              <a:rPr lang="sv-SE" dirty="0"/>
              <a:t>Hur länge biljetten gäller syns under QR-koden. </a:t>
            </a:r>
          </a:p>
        </p:txBody>
      </p:sp>
      <p:pic>
        <p:nvPicPr>
          <p:cNvPr id="7" name="Bildobjekt 6" descr="Biljetten som QR kod. Med engelsk text.">
            <a:extLst>
              <a:ext uri="{FF2B5EF4-FFF2-40B4-BE49-F238E27FC236}">
                <a16:creationId xmlns:a16="http://schemas.microsoft.com/office/drawing/2014/main" id="{7EB758EE-3B18-4A83-A10F-03B07D3884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08469"/>
            <a:ext cx="2867813" cy="4856163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755D350C-073A-425E-86E5-B7DA7C23D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37458">
            <a:off x="4518671" y="4329676"/>
            <a:ext cx="2174405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593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14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970685"/>
            <a:ext cx="9371646" cy="1279746"/>
          </a:xfrm>
        </p:spPr>
        <p:txBody>
          <a:bodyPr/>
          <a:lstStyle/>
          <a:p>
            <a:r>
              <a:rPr lang="sv-SE" dirty="0"/>
              <a:t>Funk-IT Lyftet startade som ett</a:t>
            </a:r>
            <a:br>
              <a:rPr lang="sv-SE" dirty="0"/>
            </a:br>
            <a:r>
              <a:rPr lang="sv-SE" dirty="0"/>
              <a:t>samarbete mellan: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199" y="2822331"/>
            <a:ext cx="5552769" cy="2841578"/>
          </a:xfrm>
        </p:spPr>
        <p:txBody>
          <a:bodyPr/>
          <a:lstStyle/>
          <a:p>
            <a:r>
              <a:rPr lang="sv-SE" dirty="0"/>
              <a:t>Post- och Telestyrelsen</a:t>
            </a:r>
          </a:p>
          <a:p>
            <a:r>
              <a:rPr lang="sv-SE" dirty="0"/>
              <a:t>Uppsala kommun, Omsorgsförvaltningen, Socialpsykiatrin och Arbete och bostad</a:t>
            </a:r>
          </a:p>
          <a:p>
            <a:r>
              <a:rPr lang="sv-SE" dirty="0"/>
              <a:t>TIF- Träffpunkternas intresseförening</a:t>
            </a:r>
          </a:p>
          <a:p>
            <a:r>
              <a:rPr lang="sv-SE" dirty="0"/>
              <a:t>Brukarrådet- Arbete och bostad</a:t>
            </a:r>
          </a:p>
        </p:txBody>
      </p:sp>
      <p:sp>
        <p:nvSpPr>
          <p:cNvPr id="8" name="Platshållare för innehåll 5">
            <a:extLst>
              <a:ext uri="{FF2B5EF4-FFF2-40B4-BE49-F238E27FC236}">
                <a16:creationId xmlns:a16="http://schemas.microsoft.com/office/drawing/2014/main" id="{5F99C831-826B-4FA6-B4F8-36CFC7F63251}"/>
              </a:ext>
            </a:extLst>
          </p:cNvPr>
          <p:cNvSpPr txBox="1">
            <a:spLocks/>
          </p:cNvSpPr>
          <p:nvPr/>
        </p:nvSpPr>
        <p:spPr>
          <a:xfrm>
            <a:off x="7175805" y="5455819"/>
            <a:ext cx="3257812" cy="568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hlinkClick r:id="rId2"/>
              </a:rPr>
              <a:t>Funk-IT lyftets hemsida</a:t>
            </a:r>
            <a:endParaRPr lang="sv-SE" dirty="0"/>
          </a:p>
        </p:txBody>
      </p:sp>
      <p:pic>
        <p:nvPicPr>
          <p:cNvPr id="10" name="Bildobjekt 9" descr="QR kod till Funk it lyftets hemsida.">
            <a:extLst>
              <a:ext uri="{FF2B5EF4-FFF2-40B4-BE49-F238E27FC236}">
                <a16:creationId xmlns:a16="http://schemas.microsoft.com/office/drawing/2014/main" id="{3502CCBD-46C6-42E1-8433-FF97C344D1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578" y="2313543"/>
            <a:ext cx="2810267" cy="281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49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179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2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74DBDE3-1234-4BB7-AD91-55A5306FB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80"/>
            <a:ext cx="5257800" cy="736406"/>
          </a:xfrm>
        </p:spPr>
        <p:txBody>
          <a:bodyPr/>
          <a:lstStyle/>
          <a:p>
            <a:r>
              <a:rPr lang="sv-SE" dirty="0" err="1"/>
              <a:t>Appen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5812"/>
            <a:ext cx="5257800" cy="3542250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Med hjälp av UL-</a:t>
            </a:r>
            <a:r>
              <a:rPr lang="sv-SE" dirty="0" err="1"/>
              <a:t>appen</a:t>
            </a:r>
            <a:r>
              <a:rPr lang="sv-SE" dirty="0"/>
              <a:t> kan du köpa periodbiljetter som gäller 24 timmar, </a:t>
            </a:r>
            <a:br>
              <a:rPr lang="sv-SE" dirty="0"/>
            </a:br>
            <a:r>
              <a:rPr lang="sv-SE" dirty="0"/>
              <a:t>72 timmar, 7 dagar eller 30 dagar.</a:t>
            </a:r>
          </a:p>
          <a:p>
            <a:pPr>
              <a:spcAft>
                <a:spcPts val="2400"/>
              </a:spcAft>
            </a:pPr>
            <a:r>
              <a:rPr lang="sv-SE" dirty="0"/>
              <a:t>Tryck på UL </a:t>
            </a:r>
            <a:r>
              <a:rPr lang="sv-SE" dirty="0" err="1"/>
              <a:t>appen</a:t>
            </a:r>
            <a:r>
              <a:rPr lang="sv-SE" dirty="0"/>
              <a:t>.</a:t>
            </a:r>
          </a:p>
        </p:txBody>
      </p:sp>
      <p:pic>
        <p:nvPicPr>
          <p:cNvPr id="7" name="Bildobjekt 6" descr="U L appen svart text med gul bakgrund.">
            <a:extLst>
              <a:ext uri="{FF2B5EF4-FFF2-40B4-BE49-F238E27FC236}">
                <a16:creationId xmlns:a16="http://schemas.microsoft.com/office/drawing/2014/main" id="{3ADF49B3-96EE-4646-B247-83FCC66693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286" y="357332"/>
            <a:ext cx="2918441" cy="599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69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3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E4A046D-902F-4F0C-88B3-00F59DAD6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79"/>
            <a:ext cx="5257800" cy="789159"/>
          </a:xfrm>
        </p:spPr>
        <p:txBody>
          <a:bodyPr/>
          <a:lstStyle/>
          <a:p>
            <a:r>
              <a:rPr lang="sv-SE" dirty="0"/>
              <a:t>Startsidan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9592"/>
            <a:ext cx="5257800" cy="3542250"/>
          </a:xfrm>
        </p:spPr>
        <p:txBody>
          <a:bodyPr/>
          <a:lstStyle/>
          <a:p>
            <a:r>
              <a:rPr lang="sv-SE" dirty="0"/>
              <a:t>Tryck på </a:t>
            </a:r>
            <a:r>
              <a:rPr lang="sv-SE" b="1" dirty="0"/>
              <a:t>Biljett</a:t>
            </a:r>
            <a:r>
              <a:rPr lang="sv-SE" dirty="0"/>
              <a:t> i appens nedre del.</a:t>
            </a:r>
          </a:p>
        </p:txBody>
      </p:sp>
      <p:pic>
        <p:nvPicPr>
          <p:cNvPr id="8" name="Bildobjekt 7" descr="Vart vill du resa ovanför menyraden längst ner i appen. Från vänster till höger start, resa, biljett, favoriter och mer.">
            <a:extLst>
              <a:ext uri="{FF2B5EF4-FFF2-40B4-BE49-F238E27FC236}">
                <a16:creationId xmlns:a16="http://schemas.microsoft.com/office/drawing/2014/main" id="{EF720068-DDA2-4EF1-A4C0-40853FEB61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993" y="883577"/>
            <a:ext cx="2671280" cy="5490965"/>
          </a:xfrm>
          <a:prstGeom prst="rect">
            <a:avLst/>
          </a:prstGeom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0D34EFC3-C8BA-479C-8A08-8286B86BD0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228344" y="4670652"/>
            <a:ext cx="2496389" cy="105268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67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6AEF7B-F367-4160-AA30-17EF441F0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718464"/>
          </a:xfrm>
        </p:spPr>
        <p:txBody>
          <a:bodyPr/>
          <a:lstStyle/>
          <a:p>
            <a:r>
              <a:rPr lang="sv-SE" dirty="0"/>
              <a:t>Periodbiljett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651B86E-8899-4F9F-A900-897D3E290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Tryck på </a:t>
            </a:r>
            <a:r>
              <a:rPr lang="sv-SE" b="1" dirty="0"/>
              <a:t>Köp biljett</a:t>
            </a:r>
            <a:r>
              <a:rPr lang="sv-SE" dirty="0"/>
              <a:t>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D904657-3DF9-475E-8977-95B92E68E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4</a:t>
            </a:fld>
            <a:endParaRPr lang="sv-SE"/>
          </a:p>
        </p:txBody>
      </p:sp>
      <p:pic>
        <p:nvPicPr>
          <p:cNvPr id="9" name="Platshållare för innehåll 8" descr="Köp biljett i svart text med grå bakgrund längst ner i appen.">
            <a:extLst>
              <a:ext uri="{FF2B5EF4-FFF2-40B4-BE49-F238E27FC236}">
                <a16:creationId xmlns:a16="http://schemas.microsoft.com/office/drawing/2014/main" id="{46D203CA-CBE5-40B5-B233-83F3E574468B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887" y="971792"/>
            <a:ext cx="2743478" cy="4879734"/>
          </a:xfr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99E113BB-1E83-4D17-BF8A-4FD8DDDD3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4157" y="4030318"/>
            <a:ext cx="2834886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5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E4A046D-902F-4F0C-88B3-00F59DAD6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79"/>
            <a:ext cx="5634519" cy="841913"/>
          </a:xfrm>
        </p:spPr>
        <p:txBody>
          <a:bodyPr/>
          <a:lstStyle/>
          <a:p>
            <a:r>
              <a:rPr lang="sv-SE" dirty="0"/>
              <a:t>Välj typ av periodbiljett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9592"/>
            <a:ext cx="5257800" cy="3542250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sv-SE" dirty="0"/>
              <a:t>Du kan välja mellan UL zon 1 enkelbiljett, 24 timmars biljett, 72 timmars biljett, 7 dagars biljett eller 30 dagar.</a:t>
            </a:r>
          </a:p>
          <a:p>
            <a:pPr>
              <a:spcBef>
                <a:spcPts val="2400"/>
              </a:spcBef>
            </a:pPr>
            <a:r>
              <a:rPr lang="sv-SE" dirty="0"/>
              <a:t>I det här exemplet väljer vi biljett för 30 dagar som gäller i alla zoner.</a:t>
            </a:r>
          </a:p>
        </p:txBody>
      </p:sp>
      <p:pic>
        <p:nvPicPr>
          <p:cNvPr id="7" name="Bildobjekt 6" descr="Lista med biljettyper uppifrån och ner, U L zon 1 enkelbiljett, 24 timmarsbiljett, 72 timmarsbiljett, 7 dagarsbiljett och 30 dagarsbiljett. Sök resa och köp biljett, övriga biljetter längst ner i appen.">
            <a:extLst>
              <a:ext uri="{FF2B5EF4-FFF2-40B4-BE49-F238E27FC236}">
                <a16:creationId xmlns:a16="http://schemas.microsoft.com/office/drawing/2014/main" id="{A97D8758-9F3D-486E-AA86-E7B7CDD4C5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719" y="995679"/>
            <a:ext cx="2730226" cy="4856163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EEAD7A8D-F34C-4439-962F-A02AFA81C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4309958" y="4513277"/>
            <a:ext cx="2300567" cy="444213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98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6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E4A046D-902F-4F0C-88B3-00F59DAD6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80"/>
            <a:ext cx="5257800" cy="673450"/>
          </a:xfrm>
        </p:spPr>
        <p:txBody>
          <a:bodyPr/>
          <a:lstStyle/>
          <a:p>
            <a:r>
              <a:rPr lang="sv-SE" dirty="0"/>
              <a:t>30 dagars biljett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9592"/>
            <a:ext cx="5257800" cy="3542250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Tryck på </a:t>
            </a:r>
            <a:r>
              <a:rPr lang="sv-SE" b="1" dirty="0"/>
              <a:t>Välj</a:t>
            </a:r>
            <a:r>
              <a:rPr lang="sv-SE" dirty="0"/>
              <a:t> för att välja typ av biljett.</a:t>
            </a:r>
          </a:p>
        </p:txBody>
      </p:sp>
      <p:pic>
        <p:nvPicPr>
          <p:cNvPr id="8" name="Bildobjekt 7" descr="I nedre delen av skärmen, resenär och antal, välj, aktivering nu eller senare och betalsätt reskassa.">
            <a:extLst>
              <a:ext uri="{FF2B5EF4-FFF2-40B4-BE49-F238E27FC236}">
                <a16:creationId xmlns:a16="http://schemas.microsoft.com/office/drawing/2014/main" id="{21079281-6598-47A6-9EC0-97EC66093F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114" y="741218"/>
            <a:ext cx="3022244" cy="5375564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6B2EA406-89EF-4CEA-8B70-638A148C4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070763" y="4080717"/>
            <a:ext cx="1360734" cy="596156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59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7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E4A046D-902F-4F0C-88B3-00F59DAD6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79"/>
            <a:ext cx="5257800" cy="762783"/>
          </a:xfrm>
        </p:spPr>
        <p:txBody>
          <a:bodyPr/>
          <a:lstStyle/>
          <a:p>
            <a:r>
              <a:rPr lang="sv-SE" dirty="0"/>
              <a:t>Resenär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9592"/>
            <a:ext cx="4811038" cy="3542250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Tryck på </a:t>
            </a:r>
            <a:r>
              <a:rPr lang="sv-SE" b="1" dirty="0"/>
              <a:t>+ tecknet</a:t>
            </a:r>
            <a:r>
              <a:rPr lang="sv-SE" dirty="0"/>
              <a:t> för val av resenär.</a:t>
            </a:r>
          </a:p>
          <a:p>
            <a:pPr>
              <a:spcAft>
                <a:spcPts val="2400"/>
              </a:spcAft>
            </a:pPr>
            <a:r>
              <a:rPr lang="sv-SE" dirty="0"/>
              <a:t>Tryck sedan på </a:t>
            </a:r>
            <a:r>
              <a:rPr lang="sv-SE" b="1" dirty="0"/>
              <a:t>Ok</a:t>
            </a:r>
            <a:r>
              <a:rPr lang="sv-SE" dirty="0"/>
              <a:t>.</a:t>
            </a:r>
          </a:p>
        </p:txBody>
      </p:sp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9751AA95-9131-44A5-8E2A-5B90DEDA3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9245600" y="2971872"/>
            <a:ext cx="1010919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dobjekt 10" descr="I textruta lista uppifrån och ner vuxen, undgom, pensionär och student. Avbryt till vänster och ok till höger.">
            <a:extLst>
              <a:ext uri="{FF2B5EF4-FFF2-40B4-BE49-F238E27FC236}">
                <a16:creationId xmlns:a16="http://schemas.microsoft.com/office/drawing/2014/main" id="{8C2D9E4C-DDC1-44BC-97ED-C7F58D366B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95679"/>
            <a:ext cx="3013862" cy="5360656"/>
          </a:xfrm>
          <a:prstGeom prst="rect">
            <a:avLst/>
          </a:prstGeom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9FFF5ED2-C149-4133-A95E-B7220875C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9160727" y="4721592"/>
            <a:ext cx="1477818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101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8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E4A046D-902F-4F0C-88B3-00F59DAD6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80"/>
            <a:ext cx="4685145" cy="682808"/>
          </a:xfrm>
        </p:spPr>
        <p:txBody>
          <a:bodyPr/>
          <a:lstStyle/>
          <a:p>
            <a:r>
              <a:rPr lang="sv-SE" dirty="0"/>
              <a:t>Pris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1530"/>
            <a:ext cx="4685145" cy="3540790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Priset för vuxen 30 dagarsbiljett syns längst ner på skärmen.</a:t>
            </a:r>
          </a:p>
          <a:p>
            <a:pPr>
              <a:spcAft>
                <a:spcPts val="2400"/>
              </a:spcAft>
            </a:pPr>
            <a:r>
              <a:rPr lang="sv-SE" dirty="0"/>
              <a:t>Tryck på </a:t>
            </a:r>
            <a:r>
              <a:rPr lang="sv-SE" b="1" dirty="0"/>
              <a:t>Reskassa</a:t>
            </a:r>
            <a:r>
              <a:rPr lang="sv-SE" dirty="0"/>
              <a:t> för att välja betalsätt.</a:t>
            </a:r>
          </a:p>
        </p:txBody>
      </p:sp>
      <p:pic>
        <p:nvPicPr>
          <p:cNvPr id="7" name="Bildobjekt 6" descr="Betala i svart text med gul bakgrund längst ner i appen. Reskassa ovan till höger i svart text med grå bakgrund.">
            <a:extLst>
              <a:ext uri="{FF2B5EF4-FFF2-40B4-BE49-F238E27FC236}">
                <a16:creationId xmlns:a16="http://schemas.microsoft.com/office/drawing/2014/main" id="{D0D0CFC4-955A-40BE-8703-E875D77132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548" y="1165752"/>
            <a:ext cx="2525156" cy="5190598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2BB791E2-58F5-4CE8-A95A-725388D3D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8750056" y="5023501"/>
            <a:ext cx="1280742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567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9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E4A046D-902F-4F0C-88B3-00F59DAD6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995680"/>
            <a:ext cx="4592781" cy="732912"/>
          </a:xfrm>
        </p:spPr>
        <p:txBody>
          <a:bodyPr>
            <a:normAutofit/>
          </a:bodyPr>
          <a:lstStyle/>
          <a:p>
            <a:r>
              <a:rPr lang="sv-SE" dirty="0"/>
              <a:t>Betalsätt</a:t>
            </a:r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EB2DAA20-D050-4FDB-AFB1-ED715D44D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9592"/>
            <a:ext cx="4592782" cy="3542250"/>
          </a:xfrm>
        </p:spPr>
        <p:txBody>
          <a:bodyPr/>
          <a:lstStyle/>
          <a:p>
            <a:r>
              <a:rPr lang="sv-SE" dirty="0"/>
              <a:t>Du kan välja </a:t>
            </a:r>
            <a:r>
              <a:rPr lang="sv-SE" b="1" dirty="0"/>
              <a:t>Reskassa, Betalkort </a:t>
            </a:r>
            <a:r>
              <a:rPr lang="sv-SE" dirty="0"/>
              <a:t>eller</a:t>
            </a:r>
            <a:r>
              <a:rPr lang="sv-SE" b="1" dirty="0"/>
              <a:t> </a:t>
            </a:r>
            <a:r>
              <a:rPr lang="sv-SE" b="1" dirty="0" err="1"/>
              <a:t>Swish</a:t>
            </a:r>
            <a:r>
              <a:rPr lang="sv-SE" b="1" dirty="0"/>
              <a:t>.</a:t>
            </a:r>
          </a:p>
        </p:txBody>
      </p:sp>
      <p:pic>
        <p:nvPicPr>
          <p:cNvPr id="5" name="Bildobjekt 4" descr="Text ruta välj betalsätt.">
            <a:extLst>
              <a:ext uri="{FF2B5EF4-FFF2-40B4-BE49-F238E27FC236}">
                <a16:creationId xmlns:a16="http://schemas.microsoft.com/office/drawing/2014/main" id="{DBB966C3-E89A-4086-8BDA-27AF104DB0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776" y="995680"/>
            <a:ext cx="2607893" cy="536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9166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Uppsala">
  <a:themeElements>
    <a:clrScheme name="Uppsala kommun_Office_färger">
      <a:dk1>
        <a:sysClr val="windowText" lastClr="000000"/>
      </a:dk1>
      <a:lt1>
        <a:sysClr val="window" lastClr="FFFFFF"/>
      </a:lt1>
      <a:dk2>
        <a:srgbClr val="44546A"/>
      </a:dk2>
      <a:lt2>
        <a:srgbClr val="FEDD00"/>
      </a:lt2>
      <a:accent1>
        <a:srgbClr val="252E6F"/>
      </a:accent1>
      <a:accent2>
        <a:srgbClr val="1C9CD9"/>
      </a:accent2>
      <a:accent3>
        <a:srgbClr val="008A01"/>
      </a:accent3>
      <a:accent4>
        <a:srgbClr val="A6CF38"/>
      </a:accent4>
      <a:accent5>
        <a:srgbClr val="841072"/>
      </a:accent5>
      <a:accent6>
        <a:srgbClr val="FF3D9C"/>
      </a:accent6>
      <a:hlink>
        <a:srgbClr val="0563C1"/>
      </a:hlink>
      <a:folHlink>
        <a:srgbClr val="954F72"/>
      </a:folHlink>
    </a:clrScheme>
    <a:fontScheme name="Uppsala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psala_mall_2019_blå_test" id="{20006E43-AE3B-48BD-8908-4EDAA3AA6467}" vid="{DF88D2F6-53D6-4C55-9642-7639FA4886E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8069</TotalTime>
  <Words>385</Words>
  <Application>Microsoft Office PowerPoint</Application>
  <PresentationFormat>Bredbild</PresentationFormat>
  <Paragraphs>59</Paragraphs>
  <Slides>15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20" baseType="lpstr">
      <vt:lpstr>Arial</vt:lpstr>
      <vt:lpstr>Calibri</vt:lpstr>
      <vt:lpstr>Source Sans Pro Semibold</vt:lpstr>
      <vt:lpstr>Source Sans Pro</vt:lpstr>
      <vt:lpstr>Tema Uppsala</vt:lpstr>
      <vt:lpstr>Köpa periodbiljett med UL app</vt:lpstr>
      <vt:lpstr>Appen</vt:lpstr>
      <vt:lpstr>Startsidan </vt:lpstr>
      <vt:lpstr>Periodbiljett</vt:lpstr>
      <vt:lpstr>Välj typ av periodbiljett</vt:lpstr>
      <vt:lpstr>30 dagars biljett</vt:lpstr>
      <vt:lpstr>Resenär</vt:lpstr>
      <vt:lpstr>Pris</vt:lpstr>
      <vt:lpstr>Betalsätt</vt:lpstr>
      <vt:lpstr>Startdatum</vt:lpstr>
      <vt:lpstr>Välj startdatum  för biljetten</vt:lpstr>
      <vt:lpstr>Kontrollera och  gå till betalning</vt:lpstr>
      <vt:lpstr>Biljetten</vt:lpstr>
      <vt:lpstr>Funk-IT Lyftet startade som ett samarbete mellan: </vt:lpstr>
      <vt:lpstr>PowerPoint-presentation</vt:lpstr>
    </vt:vector>
  </TitlesOfParts>
  <Company>Uppsala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Eriksson Jennie (Vision)</dc:creator>
  <cp:lastModifiedBy>Weslien Ulrika</cp:lastModifiedBy>
  <cp:revision>120</cp:revision>
  <cp:lastPrinted>2016-04-19T07:45:19Z</cp:lastPrinted>
  <dcterms:created xsi:type="dcterms:W3CDTF">2018-06-29T08:36:21Z</dcterms:created>
  <dcterms:modified xsi:type="dcterms:W3CDTF">2022-02-03T13:45:36Z</dcterms:modified>
</cp:coreProperties>
</file>