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24"/>
  </p:notesMasterIdLst>
  <p:sldIdLst>
    <p:sldId id="385" r:id="rId2"/>
    <p:sldId id="390" r:id="rId3"/>
    <p:sldId id="391" r:id="rId4"/>
    <p:sldId id="392" r:id="rId5"/>
    <p:sldId id="393" r:id="rId6"/>
    <p:sldId id="394" r:id="rId7"/>
    <p:sldId id="396" r:id="rId8"/>
    <p:sldId id="397" r:id="rId9"/>
    <p:sldId id="395" r:id="rId10"/>
    <p:sldId id="398" r:id="rId11"/>
    <p:sldId id="400" r:id="rId12"/>
    <p:sldId id="399" r:id="rId13"/>
    <p:sldId id="401" r:id="rId14"/>
    <p:sldId id="409" r:id="rId15"/>
    <p:sldId id="408" r:id="rId16"/>
    <p:sldId id="410" r:id="rId17"/>
    <p:sldId id="402" r:id="rId18"/>
    <p:sldId id="403" r:id="rId19"/>
    <p:sldId id="404" r:id="rId20"/>
    <p:sldId id="405" r:id="rId21"/>
    <p:sldId id="411" r:id="rId22"/>
    <p:sldId id="387" r:id="rId23"/>
  </p:sldIdLst>
  <p:sldSz cx="12192000" cy="6858000"/>
  <p:notesSz cx="6794500" cy="9931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  <p:embeddedFont>
      <p:font typeface="Source Sans Pro Semibold" panose="020B0603030403020204" pitchFamily="34" charset="0"/>
      <p:bold r:id="rId33"/>
      <p:boldItalic r:id="rId34"/>
    </p:embeddedFont>
    <p:embeddedFont>
      <p:font typeface="Source Sans Pro Semibold" panose="020B0603030403020204" pitchFamily="34" charset="0"/>
      <p:bold r:id="rId33"/>
      <p:boldItalic r:id="rId3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0" autoAdjust="0"/>
    <p:restoredTop sz="94615" autoAdjust="0"/>
  </p:normalViewPr>
  <p:slideViewPr>
    <p:cSldViewPr snapToGrid="0">
      <p:cViewPr varScale="1">
        <p:scale>
          <a:sx n="154" d="100"/>
          <a:sy n="154" d="100"/>
        </p:scale>
        <p:origin x="193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21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 har det övergripande ansvaret för kollektivtrafiken i Uppsala län. Stadsbussar,</a:t>
            </a:r>
            <a:r>
              <a:rPr lang="sv-SE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regionsbussar och Upptåget hör till UL.</a:t>
            </a:r>
            <a:br>
              <a:rPr lang="sv-SE" dirty="0"/>
            </a:br>
            <a:r>
              <a:rPr lang="sv-S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Trafik och samhälle inom Region Uppsala som ansvarar</a:t>
            </a:r>
            <a:r>
              <a:rPr lang="sv-SE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UL.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80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Scrolla betyder att du förflyttar dig på sidan uppåt eller neråt. Du förflyttar dig på sidan med hjälp av en rullningslist, piltangenterna på tangentbordet eller använder datormusens rullhjul.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7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Scrolla betyder att du förflyttar dig över skärmens sida, uppåt, neråt eller åt sidan.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16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43187843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  <p:sldLayoutId id="2147483896" r:id="rId10"/>
    <p:sldLayoutId id="21474838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Köpa bussbiljett med UL mobil-app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3FD502-255D-430E-B98C-9029B0D43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baseline="0" dirty="0"/>
              <a:t>17 december</a:t>
            </a:r>
            <a:r>
              <a:rPr lang="sv-S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572B92-3572-490D-9A16-1300403B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42709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För att se mer information om resan, tryck på ett lämpligt alternativ. </a:t>
            </a:r>
          </a:p>
        </p:txBody>
      </p:sp>
      <p:pic>
        <p:nvPicPr>
          <p:cNvPr id="9" name="Platshållare för innehåll 9" descr="Lista med avgångar i närtid.">
            <a:extLst>
              <a:ext uri="{FF2B5EF4-FFF2-40B4-BE49-F238E27FC236}">
                <a16:creationId xmlns:a16="http://schemas.microsoft.com/office/drawing/2014/main" id="{7E78E7CD-414B-46B5-BA07-03ED90B53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80" y="971790"/>
            <a:ext cx="2478663" cy="5095031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B2B9EFD3-D0D3-4878-9082-F6F16B160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43017" y="3539869"/>
            <a:ext cx="1099104" cy="56461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7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601435"/>
          </a:xfrm>
        </p:spPr>
        <p:txBody>
          <a:bodyPr>
            <a:normAutofit fontScale="90000"/>
          </a:bodyPr>
          <a:lstStyle/>
          <a:p>
            <a:r>
              <a:rPr lang="sv-SE" dirty="0"/>
              <a:t>Beskrivningen visar: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27390"/>
            <a:ext cx="4541874" cy="48354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Avgångstid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Beräknad tid du är framme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Restid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Busslinje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Zoner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Antal hållplatser som bussen   passerar</a:t>
            </a:r>
          </a:p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+ tecknet </a:t>
            </a:r>
            <a:r>
              <a:rPr lang="sv-SE" dirty="0">
                <a:ea typeface="Source Sans Pro" panose="020B0503030403020204" pitchFamily="34" charset="0"/>
              </a:rPr>
              <a:t>vid </a:t>
            </a:r>
            <a:r>
              <a:rPr lang="sv-SE" b="1" dirty="0">
                <a:ea typeface="Source Sans Pro" panose="020B0503030403020204" pitchFamily="34" charset="0"/>
              </a:rPr>
              <a:t>Passerar 7 hållplatser </a:t>
            </a:r>
            <a:r>
              <a:rPr lang="sv-SE" dirty="0">
                <a:ea typeface="Source Sans Pro" panose="020B0503030403020204" pitchFamily="34" charset="0"/>
              </a:rPr>
              <a:t>om du vill veta vad hållplatserna heter.</a:t>
            </a:r>
          </a:p>
        </p:txBody>
      </p:sp>
      <p:pic>
        <p:nvPicPr>
          <p:cNvPr id="8" name="Bildobjekt 7" descr="Plus finns till höger om passerar 7 hållplatser i nedre delen av skärmen.">
            <a:extLst>
              <a:ext uri="{FF2B5EF4-FFF2-40B4-BE49-F238E27FC236}">
                <a16:creationId xmlns:a16="http://schemas.microsoft.com/office/drawing/2014/main" id="{1DE6585F-D385-450C-8CEB-B0D0CDE9B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99" y="648071"/>
            <a:ext cx="2828828" cy="5814812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DF2DE89E-72A1-4E7D-A074-3E426CF3F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236237" y="4730828"/>
            <a:ext cx="79134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9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4B8046-DB95-4DD0-8E32-BF00B308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33917"/>
          </a:xfrm>
        </p:spPr>
        <p:txBody>
          <a:bodyPr/>
          <a:lstStyle/>
          <a:p>
            <a:r>
              <a:rPr lang="sv-SE" dirty="0"/>
              <a:t>Tillbaka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– tecknet </a:t>
            </a:r>
            <a:r>
              <a:rPr lang="sv-SE" dirty="0">
                <a:ea typeface="Source Sans Pro" panose="020B0503030403020204" pitchFamily="34" charset="0"/>
              </a:rPr>
              <a:t>eller pilen i övre vänstra hörnet när du är klar.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Välj biljett</a:t>
            </a:r>
          </a:p>
        </p:txBody>
      </p:sp>
      <p:pic>
        <p:nvPicPr>
          <p:cNvPr id="9" name="Bildobjekt 8" descr="Minus finns i nedre delen av skärmen till höger.">
            <a:extLst>
              <a:ext uri="{FF2B5EF4-FFF2-40B4-BE49-F238E27FC236}">
                <a16:creationId xmlns:a16="http://schemas.microsoft.com/office/drawing/2014/main" id="{D43984E4-122E-4367-8794-3ED91AE11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29" y="675242"/>
            <a:ext cx="2763151" cy="5679811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53C2CA0-0617-4986-B58B-AA374FC08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160727" y="4286945"/>
            <a:ext cx="86326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9BBF4BB-D4E8-43C6-86E4-D3B13A95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74298" y="1037717"/>
            <a:ext cx="82170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2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26EDD3-24EE-4E7E-99CA-FF034760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07540"/>
          </a:xfrm>
        </p:spPr>
        <p:txBody>
          <a:bodyPr/>
          <a:lstStyle/>
          <a:p>
            <a:r>
              <a:rPr lang="sv-SE" dirty="0"/>
              <a:t>Köp biljett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438"/>
            <a:ext cx="4541874" cy="349440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Läs igenom så alternativet stämmer med din önskade resa.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Välj biljett </a:t>
            </a:r>
            <a:r>
              <a:rPr lang="sv-SE" dirty="0">
                <a:ea typeface="Source Sans Pro" panose="020B0503030403020204" pitchFamily="34" charset="0"/>
              </a:rPr>
              <a:t>för att gå till betalning.</a:t>
            </a:r>
          </a:p>
        </p:txBody>
      </p:sp>
      <p:pic>
        <p:nvPicPr>
          <p:cNvPr id="8" name="Bildobjekt 7" descr="Välj biljett i svart text med gul bakgrund längst ner på skärmen.">
            <a:extLst>
              <a:ext uri="{FF2B5EF4-FFF2-40B4-BE49-F238E27FC236}">
                <a16:creationId xmlns:a16="http://schemas.microsoft.com/office/drawing/2014/main" id="{0DD71138-7209-4248-BC12-9536AD3D2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49" y="742538"/>
            <a:ext cx="2792444" cy="5740025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9401A54-CB8A-45F7-81E1-ED0F6A50A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578193" y="4770797"/>
            <a:ext cx="1010689" cy="72390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0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94530E-6948-42C1-97BD-503D595E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F74A48-DDF8-447F-8050-0EB166DD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80820"/>
          </a:xfrm>
        </p:spPr>
        <p:txBody>
          <a:bodyPr/>
          <a:lstStyle/>
          <a:p>
            <a:r>
              <a:rPr lang="sv-SE" dirty="0"/>
              <a:t>Typ av biljett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983BA7-E08B-4FD3-83A8-042C95455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den biljett du vill köpa.</a:t>
            </a:r>
          </a:p>
        </p:txBody>
      </p:sp>
      <p:pic>
        <p:nvPicPr>
          <p:cNvPr id="10" name="Platshållare för innehåll 9" descr="Lista med biljettyper uppifrån och ner, enkelbiljett, 24 timmarsbiljett, 72 timmarsbiljett, 7 dagarsbiljett och 30 dagarsbiljett.">
            <a:extLst>
              <a:ext uri="{FF2B5EF4-FFF2-40B4-BE49-F238E27FC236}">
                <a16:creationId xmlns:a16="http://schemas.microsoft.com/office/drawing/2014/main" id="{4CFCE53F-B64C-4562-B744-DB08BC482E8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29306"/>
            <a:ext cx="2767364" cy="4922220"/>
          </a:xfrm>
        </p:spPr>
      </p:pic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1C3BC238-C8E5-4685-A477-5285E6326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43538" y="3961772"/>
            <a:ext cx="873072" cy="14270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3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FE8170-079C-4D8F-80BD-384A37AF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3A2FD6E-A9BA-4615-8E32-90B36A8D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68232"/>
          </a:xfrm>
        </p:spPr>
        <p:txBody>
          <a:bodyPr/>
          <a:lstStyle/>
          <a:p>
            <a:r>
              <a:rPr lang="sv-SE" dirty="0"/>
              <a:t>Enkelbiljett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67FA6B-F9FF-4A9D-853B-7C6837ABE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sv-SE" dirty="0"/>
              <a:t>Tryck på </a:t>
            </a:r>
            <a:r>
              <a:rPr lang="sv-SE" b="1" dirty="0"/>
              <a:t>Välj.</a:t>
            </a:r>
          </a:p>
          <a:p>
            <a:pPr>
              <a:spcBef>
                <a:spcPts val="2400"/>
              </a:spcBef>
            </a:pPr>
            <a:r>
              <a:rPr lang="sv-SE" dirty="0"/>
              <a:t>För att kunna välja antal resenärer och betalmetod.</a:t>
            </a:r>
          </a:p>
        </p:txBody>
      </p:sp>
      <p:pic>
        <p:nvPicPr>
          <p:cNvPr id="19" name="Platshållare för innehåll 18" descr="I nedre delen av skärmen, resenär och antal välj, aktivering nu eller senare och betalsätt reskassa.">
            <a:extLst>
              <a:ext uri="{FF2B5EF4-FFF2-40B4-BE49-F238E27FC236}">
                <a16:creationId xmlns:a16="http://schemas.microsoft.com/office/drawing/2014/main" id="{FD224883-294E-4CCC-B89C-E91E2FC6E1B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87" y="971791"/>
            <a:ext cx="2743478" cy="4879734"/>
          </a:xfrm>
        </p:spPr>
      </p:pic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7F3CA9A7-E96E-4BEB-8A7D-194C7AC2D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4549" y="4232366"/>
            <a:ext cx="1295338" cy="28172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5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B50C32-585A-4CBA-A465-A528701C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Sida </a:t>
            </a: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899793-07B3-4B3E-BE5C-47402FEB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772926"/>
          </a:xfrm>
        </p:spPr>
        <p:txBody>
          <a:bodyPr anchor="b">
            <a:normAutofit/>
          </a:bodyPr>
          <a:lstStyle/>
          <a:p>
            <a:r>
              <a:rPr lang="sv-SE" dirty="0"/>
              <a:t>Resenär och antal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C23053-3D1F-4FBD-9B58-FDF02B29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1"/>
            <a:ext cx="4541874" cy="349472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err="1"/>
              <a:t>Tryck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ska </a:t>
            </a:r>
            <a:r>
              <a:rPr lang="en-US" dirty="0" err="1"/>
              <a:t>åka</a:t>
            </a:r>
            <a:r>
              <a:rPr lang="en-US" dirty="0"/>
              <a:t>. </a:t>
            </a:r>
          </a:p>
          <a:p>
            <a:pPr>
              <a:spcBef>
                <a:spcPts val="2400"/>
              </a:spcBef>
            </a:pPr>
            <a:r>
              <a:rPr lang="en-US" dirty="0" err="1"/>
              <a:t>Tryck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b="1" dirty="0"/>
              <a:t>Ok</a:t>
            </a:r>
            <a:r>
              <a:rPr lang="en-US" dirty="0"/>
              <a:t>.</a:t>
            </a:r>
          </a:p>
        </p:txBody>
      </p:sp>
      <p:pic>
        <p:nvPicPr>
          <p:cNvPr id="7" name="Platshållare för innehåll 6" descr="I textruta vuxen överst ungdom under. Avbryt till vänster och ok till höger.">
            <a:extLst>
              <a:ext uri="{FF2B5EF4-FFF2-40B4-BE49-F238E27FC236}">
                <a16:creationId xmlns:a16="http://schemas.microsoft.com/office/drawing/2014/main" id="{3ADCE813-9C75-4695-B8F0-99DC00E6E3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0706"/>
            <a:ext cx="2768138" cy="4921136"/>
          </a:xfrm>
          <a:noFill/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18359543-E322-4358-84AA-7CD7A0AD7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50292" y="2908345"/>
            <a:ext cx="1432794" cy="26157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A0D5B25E-A01D-4E10-9086-42DCB661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17280" y="3813383"/>
            <a:ext cx="1210492" cy="17514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6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678984"/>
            <a:ext cx="9371646" cy="574128"/>
          </a:xfrm>
        </p:spPr>
        <p:txBody>
          <a:bodyPr>
            <a:normAutofit fontScale="90000"/>
          </a:bodyPr>
          <a:lstStyle/>
          <a:p>
            <a:r>
              <a:rPr lang="sv-SE" dirty="0"/>
              <a:t>Här ser du resan du ska köpa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1631304"/>
            <a:ext cx="5040086" cy="480962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Läs igenom så allt stämmer.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När du köper biljett i zon 1 gäller den i </a:t>
            </a:r>
            <a:r>
              <a:rPr lang="sv-SE" b="1" dirty="0">
                <a:ea typeface="Source Sans Pro" panose="020B0503030403020204" pitchFamily="34" charset="0"/>
              </a:rPr>
              <a:t>75 minuter</a:t>
            </a:r>
            <a:r>
              <a:rPr lang="sv-SE" dirty="0">
                <a:ea typeface="Source Sans Pro" panose="020B0503030403020204" pitchFamily="34" charset="0"/>
              </a:rPr>
              <a:t>, står mitt på sidan.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Längst ner på skärmen kan du välja hur du vill betala.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Välj det betalningsalternativ som passar dig.</a:t>
            </a:r>
          </a:p>
        </p:txBody>
      </p:sp>
      <p:pic>
        <p:nvPicPr>
          <p:cNvPr id="12" name="Platshållare för innehåll 11" descr="Betala i svart text med gul bakgrund längst ner på skärmen.">
            <a:extLst>
              <a:ext uri="{FF2B5EF4-FFF2-40B4-BE49-F238E27FC236}">
                <a16:creationId xmlns:a16="http://schemas.microsoft.com/office/drawing/2014/main" id="{FD1BE3F1-2B9F-4578-9963-DAA61BC085E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65" y="913945"/>
            <a:ext cx="2856411" cy="5080605"/>
          </a:xfr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2B06447F-B943-4740-82DB-A62771FC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4182" y="3093073"/>
            <a:ext cx="2158509" cy="104481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16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1793B07-BE51-44DF-8EA7-24598078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69086"/>
          </a:xfrm>
        </p:spPr>
        <p:txBody>
          <a:bodyPr/>
          <a:lstStyle/>
          <a:p>
            <a:r>
              <a:rPr lang="sv-SE" dirty="0"/>
              <a:t>Betala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När du väljer betalningssätt påminner appen att biljetten börjar gälla nu. Välj </a:t>
            </a:r>
            <a:r>
              <a:rPr lang="sv-SE" b="1" dirty="0">
                <a:ea typeface="Source Sans Pro" panose="020B0503030403020204" pitchFamily="34" charset="0"/>
              </a:rPr>
              <a:t>Ok</a:t>
            </a:r>
            <a:r>
              <a:rPr lang="sv-SE" dirty="0">
                <a:ea typeface="Source Sans Pro" panose="020B0503030403020204" pitchFamily="34" charset="0"/>
              </a:rPr>
              <a:t> för att gå vidare.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Biljetten har begränsad giltighetstid.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Gör därför köpet strax innan du ska åka. </a:t>
            </a:r>
          </a:p>
        </p:txBody>
      </p:sp>
      <p:pic>
        <p:nvPicPr>
          <p:cNvPr id="9" name="Platshållare för innehåll 8" descr="Textruta med aktivera nu under avbryt till vänster okej till höger.">
            <a:extLst>
              <a:ext uri="{FF2B5EF4-FFF2-40B4-BE49-F238E27FC236}">
                <a16:creationId xmlns:a16="http://schemas.microsoft.com/office/drawing/2014/main" id="{E65AE206-178F-4D4E-87CB-7209D9E90AA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38015"/>
            <a:ext cx="2767364" cy="4922220"/>
          </a:xfrm>
        </p:spPr>
      </p:pic>
    </p:spTree>
    <p:extLst>
      <p:ext uri="{BB962C8B-B14F-4D97-AF65-F5344CB8AC3E}">
        <p14:creationId xmlns:p14="http://schemas.microsoft.com/office/powerpoint/2010/main" val="105731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84C012-E059-4B34-99B5-3B59934E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95463"/>
          </a:xfrm>
        </p:spPr>
        <p:txBody>
          <a:bodyPr/>
          <a:lstStyle/>
          <a:p>
            <a:r>
              <a:rPr lang="sv-SE" dirty="0"/>
              <a:t>Biljett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sv-SE" dirty="0"/>
              <a:t>Biljetten är betald!</a:t>
            </a:r>
          </a:p>
          <a:p>
            <a:pPr>
              <a:spcBef>
                <a:spcPts val="2400"/>
              </a:spcBef>
            </a:pPr>
            <a:r>
              <a:rPr lang="sv-SE" dirty="0"/>
              <a:t>Den finns under Biljett i menyraden längst ner.</a:t>
            </a:r>
          </a:p>
          <a:p>
            <a:pPr>
              <a:spcBef>
                <a:spcPts val="2400"/>
              </a:spcBef>
            </a:pPr>
            <a:r>
              <a:rPr lang="sv-SE" dirty="0"/>
              <a:t>Biljetten är en QR kod som visas för chauffören eller läsaren på bussen.</a:t>
            </a:r>
          </a:p>
        </p:txBody>
      </p:sp>
      <p:pic>
        <p:nvPicPr>
          <p:cNvPr id="7" name="Platshållare för innehåll 6" descr="Menyrad från vänster till höger start, resa, biljett, favorit och mer.">
            <a:extLst>
              <a:ext uri="{FF2B5EF4-FFF2-40B4-BE49-F238E27FC236}">
                <a16:creationId xmlns:a16="http://schemas.microsoft.com/office/drawing/2014/main" id="{8689BD03-AEB8-4C80-8B8B-90CF241F5C7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96000" y="974214"/>
            <a:ext cx="2781456" cy="48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0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AC5523-0773-4C45-BFE1-53CCB31C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33917"/>
          </a:xfrm>
        </p:spPr>
        <p:txBody>
          <a:bodyPr/>
          <a:lstStyle/>
          <a:p>
            <a:r>
              <a:rPr lang="sv-SE" dirty="0"/>
              <a:t>Starta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UL </a:t>
            </a:r>
            <a:r>
              <a:rPr lang="sv-SE" dirty="0" err="1">
                <a:ea typeface="Source Sans Pro" panose="020B0503030403020204" pitchFamily="34" charset="0"/>
              </a:rPr>
              <a:t>appen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8" name="Platshållare för innehåll 7" descr="Ul appen svart text med gul bakgrund.">
            <a:extLst>
              <a:ext uri="{FF2B5EF4-FFF2-40B4-BE49-F238E27FC236}">
                <a16:creationId xmlns:a16="http://schemas.microsoft.com/office/drawing/2014/main" id="{CDBC56A6-BBC0-440B-8C99-A568A4B317C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811928" y="663513"/>
            <a:ext cx="2743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60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5DB236-D0D4-4FFE-9169-D2B0C48C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95364"/>
          </a:xfrm>
        </p:spPr>
        <p:txBody>
          <a:bodyPr/>
          <a:lstStyle/>
          <a:p>
            <a:r>
              <a:rPr lang="sv-SE" dirty="0"/>
              <a:t>Hitta biljetten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Tryck på biljettsymbolen när du ska visa biljetten för bussföraren, tågvärden eller QR-kod läsaren på bussen.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Trevlig resa!</a:t>
            </a:r>
          </a:p>
        </p:txBody>
      </p:sp>
      <p:pic>
        <p:nvPicPr>
          <p:cNvPr id="9" name="Platshållare för innehåll 8" descr="Menyrad längst ner i appen från vänster till höger. Start, resa, biljett, favorit och mer.">
            <a:extLst>
              <a:ext uri="{FF2B5EF4-FFF2-40B4-BE49-F238E27FC236}">
                <a16:creationId xmlns:a16="http://schemas.microsoft.com/office/drawing/2014/main" id="{E72A1ED9-C446-4C9E-AF51-574078C2C27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96000" y="720384"/>
            <a:ext cx="2634889" cy="5417232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B5B1838-69C3-44B9-8F2E-400FF21A8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7076" y="4156932"/>
            <a:ext cx="2717576" cy="112398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92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5519B4D-DB45-432A-A58A-8631AB80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21</a:t>
            </a:fld>
            <a:endParaRPr lang="sv-SE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F14E9A60-9BB4-45AE-B495-B0AA923471D2}"/>
              </a:ext>
            </a:extLst>
          </p:cNvPr>
          <p:cNvSpPr txBox="1">
            <a:spLocks/>
          </p:cNvSpPr>
          <p:nvPr/>
        </p:nvSpPr>
        <p:spPr>
          <a:xfrm>
            <a:off x="91607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Sida </a:t>
            </a:r>
            <a:fld id="{D02B33C2-54EE-4A44-9B78-6F01870CE737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CE11BFDE-392B-46CC-A901-6FF7937D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6420633" cy="1279746"/>
          </a:xfrm>
        </p:spPr>
        <p:txBody>
          <a:bodyPr>
            <a:normAutofit fontScale="90000"/>
          </a:bodyPr>
          <a:lstStyle/>
          <a:p>
            <a:r>
              <a:rPr lang="sv-SE" dirty="0"/>
              <a:t>Funk-IT Lyftet startade som ett </a:t>
            </a:r>
            <a:br>
              <a:rPr lang="sv-SE" dirty="0"/>
            </a:br>
            <a:r>
              <a:rPr lang="sv-SE" dirty="0"/>
              <a:t>samarbete mellan: 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4247EAD4-C90B-4189-A44F-A8FFB9E8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47386"/>
            <a:ext cx="5552769" cy="2681057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</a:t>
            </a:r>
            <a:br>
              <a:rPr lang="sv-SE" dirty="0"/>
            </a:br>
            <a:r>
              <a:rPr lang="sv-SE" dirty="0"/>
              <a:t>Vård - och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  <a:p>
            <a:endParaRPr lang="sv-SE" dirty="0"/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7861F658-9999-4CAC-94A9-5F1CF695E130}"/>
              </a:ext>
            </a:extLst>
          </p:cNvPr>
          <p:cNvSpPr txBox="1">
            <a:spLocks/>
          </p:cNvSpPr>
          <p:nvPr/>
        </p:nvSpPr>
        <p:spPr>
          <a:xfrm>
            <a:off x="7199595" y="5163118"/>
            <a:ext cx="3210232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9" name="Bildobjekt 8" descr="QR kod till Funk it lyftets hemsida.">
            <a:extLst>
              <a:ext uri="{FF2B5EF4-FFF2-40B4-BE49-F238E27FC236}">
                <a16:creationId xmlns:a16="http://schemas.microsoft.com/office/drawing/2014/main" id="{6D83D29C-954A-441B-99DC-21DE6E42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313543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8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F6A28E-D665-4F29-A43B-03137861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660292"/>
          </a:xfrm>
        </p:spPr>
        <p:txBody>
          <a:bodyPr/>
          <a:lstStyle/>
          <a:p>
            <a:r>
              <a:rPr lang="sv-SE" dirty="0"/>
              <a:t>Start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Klicka på: </a:t>
            </a:r>
            <a:r>
              <a:rPr lang="sv-SE" b="1" dirty="0">
                <a:ea typeface="Source Sans Pro" panose="020B0503030403020204" pitchFamily="34" charset="0"/>
              </a:rPr>
              <a:t>Hej, vart vill du resa?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Nere i </a:t>
            </a:r>
            <a:r>
              <a:rPr lang="sv-SE" dirty="0" err="1">
                <a:ea typeface="Source Sans Pro" panose="020B0503030403020204" pitchFamily="34" charset="0"/>
              </a:rPr>
              <a:t>appen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10" name="Platshållare för innehåll 9" descr="Vart vill du resa ovanför menyraden längst ner i appen. Från vänster till höger start, resa, biljett, favoriter och mer.">
            <a:extLst>
              <a:ext uri="{FF2B5EF4-FFF2-40B4-BE49-F238E27FC236}">
                <a16:creationId xmlns:a16="http://schemas.microsoft.com/office/drawing/2014/main" id="{0CF7FFB1-0EA2-4B6B-8C1F-1D1A2569511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843" y="856075"/>
            <a:ext cx="2503386" cy="5145849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9C005D9-2B31-478E-B1E9-A15234C85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04074" y="3039155"/>
            <a:ext cx="2948982" cy="168376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1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4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7BD549-6ED7-41F3-AA48-85CB011C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77878"/>
          </a:xfrm>
        </p:spPr>
        <p:txBody>
          <a:bodyPr/>
          <a:lstStyle/>
          <a:p>
            <a:r>
              <a:rPr lang="sv-SE" dirty="0"/>
              <a:t>Var vill du resa?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>
                <a:ea typeface="Source Sans Pro" panose="020B0503030403020204" pitchFamily="34" charset="0"/>
              </a:rPr>
              <a:t>Skriv adressen eller hållplatsen du ska åka till eller välj från den lista som visas i den vita rutan.</a:t>
            </a:r>
          </a:p>
          <a:p>
            <a:pPr lvl="0"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Tryck på hållplatsen/adressen som passar dig.</a:t>
            </a:r>
          </a:p>
        </p:txBody>
      </p:sp>
      <p:pic>
        <p:nvPicPr>
          <p:cNvPr id="11" name="Platshållare för innehåll 10" descr="Sökresa längst upp på skärmen. Tangentbord i nedre delen av skärmen.">
            <a:extLst>
              <a:ext uri="{FF2B5EF4-FFF2-40B4-BE49-F238E27FC236}">
                <a16:creationId xmlns:a16="http://schemas.microsoft.com/office/drawing/2014/main" id="{84D31AF4-07D8-40D4-B741-78967B12575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31" y="1206792"/>
            <a:ext cx="2259600" cy="464473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D2DAB601-5F80-4E04-BC69-50F5620F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06522" y="2227724"/>
            <a:ext cx="1364827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131F301A-6933-4DAF-AD3D-7528E0BFD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290831" y="3524064"/>
            <a:ext cx="120191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2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862A8E-CA81-4D45-B1D0-E6FD2027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71791"/>
            <a:ext cx="4541874" cy="830902"/>
          </a:xfrm>
        </p:spPr>
        <p:txBody>
          <a:bodyPr/>
          <a:lstStyle/>
          <a:p>
            <a:r>
              <a:rPr lang="sv-SE" dirty="0"/>
              <a:t>Vad vill du resa från?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När du valt resmål väljer du varifrån du vill åka.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Appen väljer nuvarande plats om du inte väljer en adress/hållplats.</a:t>
            </a:r>
          </a:p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Från</a:t>
            </a:r>
            <a:r>
              <a:rPr lang="sv-SE" dirty="0">
                <a:ea typeface="Source Sans Pro" panose="020B0503030403020204" pitchFamily="34" charset="0"/>
              </a:rPr>
              <a:t> och skriv i adress/hållplats.</a:t>
            </a:r>
          </a:p>
        </p:txBody>
      </p:sp>
      <p:pic>
        <p:nvPicPr>
          <p:cNvPr id="16" name="Platshållare för innehåll 15" descr="Uppifrån och ner i textrutan, från, till, avgång och förslag på avgångstider.">
            <a:extLst>
              <a:ext uri="{FF2B5EF4-FFF2-40B4-BE49-F238E27FC236}">
                <a16:creationId xmlns:a16="http://schemas.microsoft.com/office/drawing/2014/main" id="{1BCD32FE-83E6-49A5-9C19-9A11B062A96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14" y="641836"/>
            <a:ext cx="2534443" cy="5209689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ED0C956-4976-4F2D-ACE5-C37827540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91596" y="2716566"/>
            <a:ext cx="1464815" cy="44388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1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77878"/>
          </a:xfrm>
        </p:spPr>
        <p:txBody>
          <a:bodyPr/>
          <a:lstStyle/>
          <a:p>
            <a:r>
              <a:rPr lang="sv-SE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Planerad avgång nu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357120"/>
            <a:ext cx="4568301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När du valt varifrån du vill starta resan, här </a:t>
            </a:r>
            <a:r>
              <a:rPr lang="sv-SE" dirty="0" err="1">
                <a:ea typeface="Source Sans Pro" panose="020B0503030403020204" pitchFamily="34" charset="0"/>
              </a:rPr>
              <a:t>Leopoldsgatan</a:t>
            </a:r>
            <a:r>
              <a:rPr lang="sv-SE" dirty="0">
                <a:ea typeface="Source Sans Pro" panose="020B0503030403020204" pitchFamily="34" charset="0"/>
              </a:rPr>
              <a:t> 5, kommer det upp olika förslag på tider när du kan åka eller vara framme.</a:t>
            </a:r>
          </a:p>
        </p:txBody>
      </p:sp>
      <p:pic>
        <p:nvPicPr>
          <p:cNvPr id="9" name="Platshållare för innehåll 8" descr="Uppifrån och ner i textrutan, från, till, avgång och förslag på avgångstider.">
            <a:extLst>
              <a:ext uri="{FF2B5EF4-FFF2-40B4-BE49-F238E27FC236}">
                <a16:creationId xmlns:a16="http://schemas.microsoft.com/office/drawing/2014/main" id="{02049974-C00F-4FCF-853F-C9553089EFD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33" y="971792"/>
            <a:ext cx="2373924" cy="4879734"/>
          </a:xfrm>
        </p:spPr>
      </p:pic>
    </p:spTree>
    <p:extLst>
      <p:ext uri="{BB962C8B-B14F-4D97-AF65-F5344CB8AC3E}">
        <p14:creationId xmlns:p14="http://schemas.microsoft.com/office/powerpoint/2010/main" val="129483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86671"/>
          </a:xfrm>
        </p:spPr>
        <p:txBody>
          <a:bodyPr/>
          <a:lstStyle/>
          <a:p>
            <a:r>
              <a:rPr lang="sv-SE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Planerad resa senare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Du kan antingen se tiden du vill åka eller tiden du vill vara framme.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Klicka på </a:t>
            </a:r>
            <a:r>
              <a:rPr lang="sv-SE" b="1" dirty="0">
                <a:ea typeface="Source Sans Pro" panose="020B0503030403020204" pitchFamily="34" charset="0"/>
              </a:rPr>
              <a:t>Avgång</a:t>
            </a:r>
            <a:r>
              <a:rPr lang="sv-SE" dirty="0">
                <a:ea typeface="Source Sans Pro" panose="020B0503030403020204" pitchFamily="34" charset="0"/>
              </a:rPr>
              <a:t> i det övre fältet.</a:t>
            </a:r>
          </a:p>
        </p:txBody>
      </p:sp>
      <p:pic>
        <p:nvPicPr>
          <p:cNvPr id="10" name="Platshållare för innehåll 9" descr="Lista med föreslagna tider för avgång i närtid.">
            <a:extLst>
              <a:ext uri="{FF2B5EF4-FFF2-40B4-BE49-F238E27FC236}">
                <a16:creationId xmlns:a16="http://schemas.microsoft.com/office/drawing/2014/main" id="{789917A5-38D1-4B21-A4D4-C336E284BC2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29306"/>
            <a:ext cx="2767364" cy="492222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1EE8F2D-F4A5-4610-B3CA-49CFAD8F8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995882" y="2746937"/>
            <a:ext cx="1201846" cy="41652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7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0D3ADBD-1457-483E-957E-5F065821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42709"/>
          </a:xfrm>
        </p:spPr>
        <p:txBody>
          <a:bodyPr/>
          <a:lstStyle/>
          <a:p>
            <a:r>
              <a:rPr lang="sv-SE" dirty="0"/>
              <a:t>Dag</a:t>
            </a:r>
            <a:r>
              <a:rPr lang="sv-SE" baseline="0" dirty="0"/>
              <a:t> och 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98431"/>
            <a:ext cx="4541874" cy="425791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Ankomst</a:t>
            </a:r>
            <a:r>
              <a:rPr lang="sv-SE" dirty="0">
                <a:ea typeface="Source Sans Pro" panose="020B0503030403020204" pitchFamily="34" charset="0"/>
              </a:rPr>
              <a:t> eller </a:t>
            </a:r>
            <a:r>
              <a:rPr lang="sv-SE" b="1" dirty="0">
                <a:ea typeface="Source Sans Pro" panose="020B0503030403020204" pitchFamily="34" charset="0"/>
              </a:rPr>
              <a:t>Avgång </a:t>
            </a:r>
            <a:r>
              <a:rPr lang="sv-SE" dirty="0">
                <a:ea typeface="Source Sans Pro" panose="020B0503030403020204" pitchFamily="34" charset="0"/>
              </a:rPr>
              <a:t>för önskad resa.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Börja med att välja datum.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Välj sen önskat klockslag.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Datum och tid väljs genom att dra med fingret över skärmen,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scrolla.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OK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096000" y="6074788"/>
            <a:ext cx="1580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Bild från Samsung</a:t>
            </a:r>
          </a:p>
        </p:txBody>
      </p:sp>
      <p:pic>
        <p:nvPicPr>
          <p:cNvPr id="12" name="Bildobjekt 11" descr="En ruta med val för ankomst och avgång överst. Klockslag och datum under. OK i nedre högra hörnet.">
            <a:extLst>
              <a:ext uri="{FF2B5EF4-FFF2-40B4-BE49-F238E27FC236}">
                <a16:creationId xmlns:a16="http://schemas.microsoft.com/office/drawing/2014/main" id="{D3D2AE8E-C106-4CDD-9708-0BFE51D6E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93" y="1198051"/>
            <a:ext cx="2351315" cy="483325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9474089" y="6110129"/>
            <a:ext cx="1440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Bild från iPhone</a:t>
            </a:r>
          </a:p>
        </p:txBody>
      </p:sp>
      <p:pic>
        <p:nvPicPr>
          <p:cNvPr id="18" name="Bildobjekt 17" descr="I nedre delen av skärmen. Val av nu, avgång, ankomst och ok. Rullista för dag och tid under.">
            <a:extLst>
              <a:ext uri="{FF2B5EF4-FFF2-40B4-BE49-F238E27FC236}">
                <a16:creationId xmlns:a16="http://schemas.microsoft.com/office/drawing/2014/main" id="{D2291BF8-B9E7-4619-A6D0-8D3B51AEF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39" y="1219199"/>
            <a:ext cx="2680558" cy="47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9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F12E0-8B56-416C-9BA3-815C44E7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60294"/>
          </a:xfrm>
        </p:spPr>
        <p:txBody>
          <a:bodyPr/>
          <a:lstStyle/>
          <a:p>
            <a:r>
              <a:rPr lang="sv-SE" dirty="0"/>
              <a:t>Resa senare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Fler resor kan visas om du drar uppåt på skärmen, scrolla.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Tryck på den resa som passar dig.</a:t>
            </a:r>
          </a:p>
        </p:txBody>
      </p:sp>
      <p:pic>
        <p:nvPicPr>
          <p:cNvPr id="10" name="Platshållare för innehåll 9" descr="Lista med flera avgångar.">
            <a:extLst>
              <a:ext uri="{FF2B5EF4-FFF2-40B4-BE49-F238E27FC236}">
                <a16:creationId xmlns:a16="http://schemas.microsoft.com/office/drawing/2014/main" id="{A1B3AA6D-9F93-4321-9A96-441D340F425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80" y="971790"/>
            <a:ext cx="2478663" cy="5095031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70ACBBF4-CA63-4988-BF1B-4F17A51D5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0074" y="3872043"/>
            <a:ext cx="974544" cy="23243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37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8291</TotalTime>
  <Words>662</Words>
  <Application>Microsoft Office PowerPoint</Application>
  <PresentationFormat>Bredbild</PresentationFormat>
  <Paragraphs>105</Paragraphs>
  <Slides>22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Source Sans Pro</vt:lpstr>
      <vt:lpstr>Source Sans Pro Semibold</vt:lpstr>
      <vt:lpstr>Source Sans Pro Semibold</vt:lpstr>
      <vt:lpstr>Tema Uppsala</vt:lpstr>
      <vt:lpstr>Köpa bussbiljett med UL mobil-app</vt:lpstr>
      <vt:lpstr>Starta appen</vt:lpstr>
      <vt:lpstr>Start</vt:lpstr>
      <vt:lpstr>Var vill du resa?</vt:lpstr>
      <vt:lpstr>Vad vill du resa från?</vt:lpstr>
      <vt:lpstr>Planerad avgång nu</vt:lpstr>
      <vt:lpstr>Planerad resa senare</vt:lpstr>
      <vt:lpstr>Dag och tid</vt:lpstr>
      <vt:lpstr>Resa senare</vt:lpstr>
      <vt:lpstr>Information</vt:lpstr>
      <vt:lpstr>Beskrivningen visar:</vt:lpstr>
      <vt:lpstr>Tillbaka</vt:lpstr>
      <vt:lpstr>Köp biljett</vt:lpstr>
      <vt:lpstr>Typ av biljett</vt:lpstr>
      <vt:lpstr>Enkelbiljett</vt:lpstr>
      <vt:lpstr>Resenär och antal</vt:lpstr>
      <vt:lpstr>Här ser du resan du ska köpa</vt:lpstr>
      <vt:lpstr>Betala</vt:lpstr>
      <vt:lpstr>Biljett</vt:lpstr>
      <vt:lpstr>Hitta biljetten</vt:lpstr>
      <vt:lpstr>Funk-IT Lyftet startade som ett 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148</cp:revision>
  <cp:lastPrinted>2016-04-19T07:45:19Z</cp:lastPrinted>
  <dcterms:created xsi:type="dcterms:W3CDTF">2018-06-29T08:36:21Z</dcterms:created>
  <dcterms:modified xsi:type="dcterms:W3CDTF">2022-02-03T14:31:20Z</dcterms:modified>
</cp:coreProperties>
</file>